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56" r:id="rId4"/>
    <p:sldId id="258" r:id="rId5"/>
    <p:sldId id="259" r:id="rId6"/>
    <p:sldId id="260" r:id="rId7"/>
    <p:sldId id="261" r:id="rId8"/>
    <p:sldId id="262" r:id="rId9"/>
    <p:sldId id="270" r:id="rId10"/>
    <p:sldId id="271" r:id="rId11"/>
    <p:sldId id="274" r:id="rId12"/>
    <p:sldId id="275" r:id="rId13"/>
    <p:sldId id="280" r:id="rId14"/>
    <p:sldId id="281" r:id="rId15"/>
    <p:sldId id="282" r:id="rId16"/>
    <p:sldId id="283" r:id="rId17"/>
    <p:sldId id="276" r:id="rId18"/>
    <p:sldId id="272" r:id="rId19"/>
    <p:sldId id="273" r:id="rId20"/>
    <p:sldId id="284" r:id="rId21"/>
    <p:sldId id="279" r:id="rId22"/>
    <p:sldId id="285" r:id="rId23"/>
    <p:sldId id="289" r:id="rId24"/>
    <p:sldId id="288" r:id="rId25"/>
    <p:sldId id="290" r:id="rId26"/>
    <p:sldId id="291" r:id="rId27"/>
    <p:sldId id="292" r:id="rId28"/>
    <p:sldId id="293" r:id="rId29"/>
    <p:sldId id="294" r:id="rId30"/>
    <p:sldId id="295" r:id="rId31"/>
    <p:sldId id="297" r:id="rId32"/>
    <p:sldId id="296" r:id="rId33"/>
    <p:sldId id="298" r:id="rId34"/>
    <p:sldId id="299" r:id="rId35"/>
    <p:sldId id="300" r:id="rId36"/>
    <p:sldId id="301" r:id="rId37"/>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58" autoAdjust="0"/>
  </p:normalViewPr>
  <p:slideViewPr>
    <p:cSldViewPr snapToGrid="0">
      <p:cViewPr varScale="1">
        <p:scale>
          <a:sx n="80" d="100"/>
          <a:sy n="80"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694DE-3495-4696-BED5-153C61C9B2B0}" type="datetimeFigureOut">
              <a:rPr lang="zh-TW" altLang="en-US" smtClean="0"/>
              <a:t>2021/4/7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98563-9F8F-4697-9180-1F0F14B4AF05}" type="slidenum">
              <a:rPr lang="zh-TW" altLang="en-US" smtClean="0"/>
              <a:t>‹#›</a:t>
            </a:fld>
            <a:endParaRPr lang="zh-TW" altLang="en-US"/>
          </a:p>
        </p:txBody>
      </p:sp>
    </p:spTree>
    <p:extLst>
      <p:ext uri="{BB962C8B-B14F-4D97-AF65-F5344CB8AC3E}">
        <p14:creationId xmlns:p14="http://schemas.microsoft.com/office/powerpoint/2010/main" val="27926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200" b="0" i="0" kern="1200" dirty="0" smtClean="0">
              <a:solidFill>
                <a:schemeClr val="tx1"/>
              </a:solidFill>
              <a:effectLst/>
              <a:latin typeface="+mn-lt"/>
              <a:ea typeface="+mn-ea"/>
              <a:cs typeface="+mn-cs"/>
            </a:endParaRPr>
          </a:p>
          <a:p>
            <a:r>
              <a:rPr lang="zh-TW" altLang="en-US" dirty="0" smtClean="0"/>
              <a:t>認知負荷下的速度維持</a:t>
            </a:r>
            <a:r>
              <a:rPr lang="en-US" altLang="zh-TW" dirty="0" smtClean="0"/>
              <a:t>–</a:t>
            </a:r>
            <a:r>
              <a:rPr lang="zh-TW" altLang="en-US" dirty="0" smtClean="0"/>
              <a:t>對駕駛員行為理論的啟示</a:t>
            </a:r>
            <a:endParaRPr lang="zh-TW" altLang="en-US" dirty="0"/>
          </a:p>
        </p:txBody>
      </p:sp>
      <p:sp>
        <p:nvSpPr>
          <p:cNvPr id="4" name="投影片編號版面配置區 3"/>
          <p:cNvSpPr>
            <a:spLocks noGrp="1"/>
          </p:cNvSpPr>
          <p:nvPr>
            <p:ph type="sldNum" sz="quarter" idx="10"/>
          </p:nvPr>
        </p:nvSpPr>
        <p:spPr/>
        <p:txBody>
          <a:bodyPr/>
          <a:lstStyle/>
          <a:p>
            <a:fld id="{19498563-9F8F-4697-9180-1F0F14B4AF05}" type="slidenum">
              <a:rPr lang="zh-TW" altLang="en-US" smtClean="0"/>
              <a:t>1</a:t>
            </a:fld>
            <a:endParaRPr lang="zh-TW" altLang="en-US"/>
          </a:p>
        </p:txBody>
      </p:sp>
    </p:spTree>
    <p:extLst>
      <p:ext uri="{BB962C8B-B14F-4D97-AF65-F5344CB8AC3E}">
        <p14:creationId xmlns:p14="http://schemas.microsoft.com/office/powerpoint/2010/main" val="674818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498563-9F8F-4697-9180-1F0F14B4AF05}" type="slidenum">
              <a:rPr lang="zh-TW" altLang="en-US" smtClean="0"/>
              <a:t>34</a:t>
            </a:fld>
            <a:endParaRPr lang="zh-TW" altLang="en-US"/>
          </a:p>
        </p:txBody>
      </p:sp>
    </p:spTree>
    <p:extLst>
      <p:ext uri="{BB962C8B-B14F-4D97-AF65-F5344CB8AC3E}">
        <p14:creationId xmlns:p14="http://schemas.microsoft.com/office/powerpoint/2010/main" val="9992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714581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3063857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95446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C570017-DFED-412C-BBA7-8A3DB54797F0}" type="slidenum">
              <a:rPr lang="zh-TW" altLang="en-US" smtClean="0"/>
              <a:pPr/>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83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141420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C570017-DFED-412C-BBA7-8A3DB54797F0}" type="slidenum">
              <a:rPr lang="zh-TW" altLang="en-US" smtClean="0"/>
              <a:pPr/>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330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219156728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097280" y="2582335"/>
            <a:ext cx="4937760" cy="3286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17920" y="2582334"/>
            <a:ext cx="4937760" cy="328676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241169759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1407157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1287931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DBC5A4F-C461-409A-BDE6-49EC338FCF0B}" type="datetimeFigureOut">
              <a:rPr lang="zh-TW" altLang="en-US" smtClean="0"/>
              <a:pPr/>
              <a:t>2021/4/7</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C570017-DFED-412C-BBA7-8A3DB54797F0}" type="slidenum">
              <a:rPr lang="zh-TW" altLang="en-US" smtClean="0">
                <a:solidFill>
                  <a:srgbClr val="344068"/>
                </a:solidFill>
              </a:rPr>
              <a:pPr/>
              <a:t>‹#›</a:t>
            </a:fld>
            <a:endParaRPr lang="zh-TW" altLang="en-US">
              <a:solidFill>
                <a:srgbClr val="344068"/>
              </a:solidFill>
            </a:endParaRPr>
          </a:p>
        </p:txBody>
      </p:sp>
    </p:spTree>
    <p:extLst>
      <p:ext uri="{BB962C8B-B14F-4D97-AF65-F5344CB8AC3E}">
        <p14:creationId xmlns:p14="http://schemas.microsoft.com/office/powerpoint/2010/main" val="30027937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2564457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4126458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1789766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C570017-DFED-412C-BBA7-8A3DB54797F0}" type="slidenum">
              <a:rPr lang="zh-TW" altLang="en-US" smtClean="0"/>
              <a:pPr/>
              <a:t>‹#›</a:t>
            </a:fld>
            <a:endParaRPr lang="zh-TW" altLang="en-US"/>
          </a:p>
        </p:txBody>
      </p:sp>
    </p:spTree>
    <p:extLst>
      <p:ext uri="{BB962C8B-B14F-4D97-AF65-F5344CB8AC3E}">
        <p14:creationId xmlns:p14="http://schemas.microsoft.com/office/powerpoint/2010/main" val="3673506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12371B8-82C8-4126-A94E-20C48A82ABAA}" type="datetimeFigureOut">
              <a:rPr lang="zh-TW" altLang="en-US" smtClean="0">
                <a:solidFill>
                  <a:srgbClr val="62B4C6">
                    <a:lumMod val="50000"/>
                  </a:srgbClr>
                </a:solidFill>
              </a:rPr>
              <a:pPr/>
              <a:t>2021/4/7</a:t>
            </a:fld>
            <a:endParaRPr lang="zh-TW" altLang="en-US">
              <a:solidFill>
                <a:srgbClr val="62B4C6">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zh-TW" altLang="en-US">
              <a:solidFill>
                <a:srgbClr val="62B4C6">
                  <a:lumMod val="50000"/>
                </a:srgbClr>
              </a:solidFill>
            </a:endParaRPr>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0A4F735-B7D7-4700-91DB-5BF72C237324}" type="slidenum">
              <a:rPr lang="zh-TW" altLang="en-US" smtClean="0">
                <a:solidFill>
                  <a:srgbClr val="62B4C6">
                    <a:lumMod val="50000"/>
                  </a:srgbClr>
                </a:solidFill>
              </a:rPr>
              <a:pPr/>
              <a:t>‹#›</a:t>
            </a:fld>
            <a:endParaRPr lang="zh-TW" altLang="en-US">
              <a:solidFill>
                <a:srgbClr val="62B4C6">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20904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1147770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12371B8-82C8-4126-A94E-20C48A82ABAA}" type="datetimeFigureOut">
              <a:rPr lang="zh-TW" altLang="en-US" smtClean="0">
                <a:solidFill>
                  <a:srgbClr val="F3F3F2"/>
                </a:solidFill>
              </a:rPr>
              <a:pPr/>
              <a:t>2021/4/7</a:t>
            </a:fld>
            <a:endParaRPr lang="zh-TW" altLang="en-US">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zh-TW" altLang="en-US">
              <a:solidFill>
                <a:srgbClr val="F3F3F2"/>
              </a:solidFill>
            </a:endParaRPr>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0A4F735-B7D7-4700-91DB-5BF72C237324}" type="slidenum">
              <a:rPr lang="zh-TW" altLang="en-US" smtClean="0">
                <a:solidFill>
                  <a:srgbClr val="F3F3F2"/>
                </a:solidFill>
              </a:rPr>
              <a:pPr/>
              <a:t>‹#›</a:t>
            </a:fld>
            <a:endParaRPr lang="zh-TW" altLang="en-US">
              <a:solidFill>
                <a:srgbClr val="F3F3F2"/>
              </a:solidFill>
            </a:endParaRP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30965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1927278917"/>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57300" y="2909102"/>
            <a:ext cx="4800600" cy="29963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633864" y="2909102"/>
            <a:ext cx="4800600" cy="299639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3164110253"/>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293253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466325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23973707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65051" y="6375679"/>
            <a:ext cx="1233355" cy="348462"/>
          </a:xfrm>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6" name="Footer Placeholder 5"/>
          <p:cNvSpPr>
            <a:spLocks noGrp="1"/>
          </p:cNvSpPr>
          <p:nvPr>
            <p:ph type="ftr" sz="quarter" idx="11"/>
          </p:nvPr>
        </p:nvSpPr>
        <p:spPr>
          <a:xfrm>
            <a:off x="2103620" y="6375679"/>
            <a:ext cx="3482179" cy="345796"/>
          </a:xfrm>
        </p:spPr>
        <p:txBody>
          <a:bodyPr/>
          <a:lstStyle/>
          <a:p>
            <a:endParaRPr lang="zh-TW"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5691014" y="6375679"/>
            <a:ext cx="1232456" cy="345796"/>
          </a:xfrm>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51149024"/>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a:xfrm>
            <a:off x="765950" y="6375679"/>
            <a:ext cx="1232456" cy="348462"/>
          </a:xfrm>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8" cy="345796"/>
          </a:xfrm>
        </p:spPr>
        <p:txBody>
          <a:bodyPr/>
          <a:lstStyle/>
          <a:p>
            <a:endParaRPr lang="zh-TW" altLang="en-US">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986008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157658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Tree>
    <p:extLst>
      <p:ext uri="{BB962C8B-B14F-4D97-AF65-F5344CB8AC3E}">
        <p14:creationId xmlns:p14="http://schemas.microsoft.com/office/powerpoint/2010/main" val="60586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92536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2708276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454814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676471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899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4D376C5-5D62-4646-9FD7-5AB3FECECC71}" type="datetimeFigureOut">
              <a:rPr lang="zh-TW" altLang="en-US" smtClean="0"/>
              <a:t>2021/4/7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4251796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376C5-5D62-4646-9FD7-5AB3FECECC71}" type="datetimeFigureOut">
              <a:rPr lang="zh-TW" altLang="en-US" smtClean="0"/>
              <a:t>2021/4/7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B9697-3700-4134-8D90-350F85DEB046}" type="slidenum">
              <a:rPr lang="zh-TW" altLang="en-US" smtClean="0"/>
              <a:t>‹#›</a:t>
            </a:fld>
            <a:endParaRPr lang="zh-TW" altLang="en-US"/>
          </a:p>
        </p:txBody>
      </p:sp>
    </p:spTree>
    <p:extLst>
      <p:ext uri="{BB962C8B-B14F-4D97-AF65-F5344CB8AC3E}">
        <p14:creationId xmlns:p14="http://schemas.microsoft.com/office/powerpoint/2010/main" val="101785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BC5A4F-C461-409A-BDE6-49EC338FCF0B}" type="datetimeFigureOut">
              <a:rPr lang="zh-TW" altLang="en-US" smtClean="0"/>
              <a:pPr/>
              <a:t>2021/4/7</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C570017-DFED-412C-BBA7-8A3DB54797F0}" type="slidenum">
              <a:rPr lang="zh-TW" altLang="en-US" smtClean="0"/>
              <a:pPr/>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43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12371B8-82C8-4126-A94E-20C48A82ABAA}" type="datetimeFigureOut">
              <a:rPr lang="zh-TW" altLang="en-US" smtClean="0">
                <a:solidFill>
                  <a:prstClr val="black">
                    <a:lumMod val="65000"/>
                    <a:lumOff val="35000"/>
                  </a:prstClr>
                </a:solidFill>
              </a:rPr>
              <a:pPr/>
              <a:t>2021/4/7</a:t>
            </a:fld>
            <a:endParaRPr lang="zh-TW" altLang="en-US">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zh-TW" altLang="en-US">
              <a:solidFill>
                <a:prstClr val="black">
                  <a:lumMod val="65000"/>
                  <a:lumOff val="35000"/>
                </a:prstClr>
              </a:solidFill>
            </a:endParaRPr>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0A4F735-B7D7-4700-91DB-5BF72C237324}" type="slidenum">
              <a:rPr lang="zh-TW" altLang="en-US" smtClean="0">
                <a:solidFill>
                  <a:prstClr val="black">
                    <a:lumMod val="65000"/>
                    <a:lumOff val="35000"/>
                  </a:prstClr>
                </a:solidFill>
              </a:rPr>
              <a:pPr/>
              <a:t>‹#›</a:t>
            </a:fld>
            <a:endParaRPr lang="zh-TW" altLang="en-US">
              <a:solidFill>
                <a:prstClr val="black">
                  <a:lumMod val="65000"/>
                  <a:lumOff val="35000"/>
                </a:prstClr>
              </a:solidFill>
            </a:endParaRPr>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39520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標題 2"/>
          <p:cNvSpPr txBox="1">
            <a:spLocks/>
          </p:cNvSpPr>
          <p:nvPr/>
        </p:nvSpPr>
        <p:spPr>
          <a:xfrm>
            <a:off x="1142275" y="1517661"/>
            <a:ext cx="9921060" cy="25292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buClr>
                <a:srgbClr val="1CADE4">
                  <a:lumMod val="75000"/>
                </a:srgbClr>
              </a:buClr>
            </a:pPr>
            <a:r>
              <a:rPr lang="en-US" altLang="zh-TW" sz="4400" dirty="0">
                <a:solidFill>
                  <a:prstClr val="black"/>
                </a:solidFill>
                <a:latin typeface="Times New Roman" panose="02020603050405020304" pitchFamily="18" charset="0"/>
              </a:rPr>
              <a:t>Speed maintenance under cognitive load – Implications for theories of driver behavior</a:t>
            </a:r>
            <a:endParaRPr lang="zh-TW" altLang="en-US" sz="4400" dirty="0">
              <a:solidFill>
                <a:prstClr val="black"/>
              </a:solidFill>
            </a:endParaRPr>
          </a:p>
        </p:txBody>
      </p:sp>
      <p:sp>
        <p:nvSpPr>
          <p:cNvPr id="8" name="副標題 2"/>
          <p:cNvSpPr txBox="1">
            <a:spLocks/>
          </p:cNvSpPr>
          <p:nvPr/>
        </p:nvSpPr>
        <p:spPr>
          <a:xfrm>
            <a:off x="1069847" y="4389120"/>
            <a:ext cx="8074153" cy="1405098"/>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2000" kern="1200">
                <a:solidFill>
                  <a:schemeClr val="tx1"/>
                </a:solidFill>
                <a:latin typeface="+mn-lt"/>
                <a:ea typeface="+mn-ea"/>
                <a:cs typeface="+mn-cs"/>
              </a:defRPr>
            </a:lvl9pPr>
          </a:lstStyle>
          <a:p>
            <a:pPr>
              <a:buClr>
                <a:srgbClr val="D34817">
                  <a:lumMod val="75000"/>
                </a:srgbClr>
              </a:buClr>
              <a:defRPr/>
            </a:pPr>
            <a:r>
              <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作者</a:t>
            </a:r>
            <a:r>
              <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a:t>
            </a:r>
            <a:r>
              <a:rPr lang="nl-NL" altLang="zh-TW"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Lewis-Evans, B., De Waard, D., &amp; Brookhuis, K. A. (2011). </a:t>
            </a:r>
            <a:endParaRPr lang="en-US" altLang="zh-TW"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a:buClr>
                <a:srgbClr val="D34817">
                  <a:lumMod val="75000"/>
                </a:srgbClr>
              </a:buClr>
              <a:defRPr/>
            </a:pPr>
            <a:r>
              <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期刊</a:t>
            </a:r>
            <a:r>
              <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Accident Analysis &amp; Prevention, 43(4), 1497-1507</a:t>
            </a:r>
            <a:r>
              <a:rPr lang="en-US" altLang="zh-TW"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a:t>
            </a:r>
          </a:p>
          <a:p>
            <a:pPr>
              <a:buClr>
                <a:srgbClr val="D34817">
                  <a:lumMod val="75000"/>
                </a:srgbClr>
              </a:buClr>
              <a:defRPr/>
            </a:pPr>
            <a:r>
              <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關鍵字：</a:t>
            </a:r>
            <a:r>
              <a:rPr lang="en-US" altLang="zh-TW" dirty="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rPr>
              <a:t>Theories of driver behavior; Speed; Risk; Task difficulty; Effort</a:t>
            </a:r>
            <a:endParaRPr lang="zh-TW" altLang="en-US" dirty="0" smtClean="0">
              <a:solidFill>
                <a:sysClr val="windowText" lastClr="000000"/>
              </a:solidFill>
              <a:latin typeface="Times New Roman" panose="02020603050405020304" pitchFamily="18" charset="0"/>
              <a:ea typeface="標楷體" panose="03000509000000000000" pitchFamily="65" charset="-120"/>
              <a:cs typeface="Times New Roman" panose="02020603050405020304" pitchFamily="18" charset="0"/>
            </a:endParaRPr>
          </a:p>
          <a:p>
            <a:pPr>
              <a:buClr>
                <a:srgbClr val="D34817">
                  <a:lumMod val="75000"/>
                </a:srgbClr>
              </a:buClr>
              <a:defRPr/>
            </a:pPr>
            <a:endParaRPr lang="zh-TW" altLang="en-US" dirty="0">
              <a:solidFill>
                <a:sysClr val="windowText" lastClr="000000"/>
              </a:solidFill>
              <a:latin typeface="Rockwell" panose="02060603020205020403"/>
              <a:ea typeface="標楷體" panose="03000509000000000000" pitchFamily="65" charset="-120"/>
            </a:endParaRPr>
          </a:p>
        </p:txBody>
      </p:sp>
    </p:spTree>
    <p:extLst>
      <p:ext uri="{BB962C8B-B14F-4D97-AF65-F5344CB8AC3E}">
        <p14:creationId xmlns:p14="http://schemas.microsoft.com/office/powerpoint/2010/main" val="38099653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335072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smtClean="0"/>
              <a:t>基線</a:t>
            </a:r>
            <a:r>
              <a:rPr lang="zh-TW" altLang="zh-TW" sz="2400" dirty="0" smtClean="0"/>
              <a:t>條件</a:t>
            </a:r>
            <a:r>
              <a:rPr lang="en-US" altLang="zh-TW" sz="2400" dirty="0" smtClean="0"/>
              <a:t>(baseline)</a:t>
            </a:r>
            <a:r>
              <a:rPr lang="zh-TW" altLang="en-US" sz="2400" dirty="0" smtClean="0"/>
              <a:t>：</a:t>
            </a:r>
            <a:r>
              <a:rPr lang="zh-TW" altLang="en-US" sz="2400" dirty="0">
                <a:solidFill>
                  <a:prstClr val="black"/>
                </a:solidFill>
              </a:rPr>
              <a:t>受測</a:t>
            </a:r>
            <a:r>
              <a:rPr lang="zh-TW" altLang="zh-TW" sz="2400" dirty="0" smtClean="0"/>
              <a:t>者</a:t>
            </a:r>
            <a:r>
              <a:rPr lang="zh-TW" altLang="zh-TW" sz="2400" dirty="0"/>
              <a:t>被指示以最舒適的速度啟動車輛並行駛</a:t>
            </a:r>
            <a:r>
              <a:rPr lang="zh-TW" altLang="zh-TW" sz="2400" dirty="0" smtClean="0"/>
              <a:t>。</a:t>
            </a:r>
            <a:r>
              <a:rPr lang="zh-TW" altLang="en-US" sz="2400" dirty="0" smtClean="0"/>
              <a:t>直到</a:t>
            </a:r>
            <a:r>
              <a:rPr lang="zh-TW" altLang="zh-TW" sz="2400" dirty="0" smtClean="0"/>
              <a:t>達到</a:t>
            </a:r>
            <a:r>
              <a:rPr lang="zh-TW" altLang="zh-TW" sz="2400" dirty="0"/>
              <a:t>理想的駕駛速度，便會通知實驗者</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zh-TW" sz="2400" dirty="0" smtClean="0"/>
              <a:t>在</a:t>
            </a:r>
            <a:r>
              <a:rPr lang="zh-TW" altLang="zh-TW" sz="2400" dirty="0"/>
              <a:t>被通知後，模擬器才會記錄有關其</a:t>
            </a:r>
            <a:r>
              <a:rPr lang="zh-TW" altLang="zh-TW" sz="2400" dirty="0">
                <a:solidFill>
                  <a:schemeClr val="accent2"/>
                </a:solidFill>
              </a:rPr>
              <a:t>行駛速度的信息</a:t>
            </a:r>
            <a:r>
              <a:rPr lang="en-US" altLang="zh-TW" sz="2400" dirty="0">
                <a:solidFill>
                  <a:schemeClr val="accent2"/>
                </a:solidFill>
              </a:rPr>
              <a:t>1</a:t>
            </a:r>
            <a:r>
              <a:rPr lang="zh-TW" altLang="zh-TW" sz="2400" dirty="0">
                <a:solidFill>
                  <a:schemeClr val="accent2"/>
                </a:solidFill>
              </a:rPr>
              <a:t>分鐘</a:t>
            </a:r>
            <a:r>
              <a:rPr lang="zh-TW" altLang="zh-TW" sz="2400" dirty="0"/>
              <a:t>，以建立基線平均速度。在這</a:t>
            </a:r>
            <a:r>
              <a:rPr lang="en-US" altLang="zh-TW" sz="2400" dirty="0"/>
              <a:t>1</a:t>
            </a:r>
            <a:r>
              <a:rPr lang="zh-TW" altLang="zh-TW" sz="2400" dirty="0"/>
              <a:t>分鐘內，僅指示參與者繼續以他們覺得舒適的速度行駛。</a:t>
            </a:r>
            <a:r>
              <a:rPr lang="en-US" altLang="zh-TW" sz="2400" dirty="0"/>
              <a:t> 1</a:t>
            </a:r>
            <a:r>
              <a:rPr lang="zh-TW" altLang="zh-TW" sz="2400" dirty="0"/>
              <a:t>分鐘後，參與者繼續開車，但必須對以下問題按以下實驗者提出的順序給予四個口頭評價：</a:t>
            </a:r>
            <a:endParaRPr lang="zh-TW" altLang="en-US" sz="2400" dirty="0">
              <a:solidFill>
                <a:prstClr val="black"/>
              </a:solidFill>
            </a:endParaRPr>
          </a:p>
        </p:txBody>
      </p:sp>
      <p:sp>
        <p:nvSpPr>
          <p:cNvPr id="3" name="文字方塊 2"/>
          <p:cNvSpPr txBox="1"/>
          <p:nvPr/>
        </p:nvSpPr>
        <p:spPr>
          <a:xfrm>
            <a:off x="1176950" y="226337"/>
            <a:ext cx="4224233"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r>
              <a:rPr lang="en-US" altLang="zh-TW" sz="2400" dirty="0" smtClean="0">
                <a:solidFill>
                  <a:prstClr val="black"/>
                </a:solidFill>
              </a:rPr>
              <a:t>(</a:t>
            </a:r>
            <a:r>
              <a:rPr lang="zh-TW" altLang="zh-TW" sz="2400" dirty="0" smtClean="0"/>
              <a:t>基線條件</a:t>
            </a:r>
            <a:r>
              <a:rPr lang="en-US" altLang="zh-TW" sz="2400" dirty="0" smtClean="0"/>
              <a:t>)</a:t>
            </a:r>
            <a:endParaRPr lang="zh-TW" altLang="en-US" sz="2400" dirty="0">
              <a:solidFill>
                <a:prstClr val="black"/>
              </a:solidFill>
            </a:endParaRPr>
          </a:p>
        </p:txBody>
      </p:sp>
    </p:spTree>
    <p:extLst>
      <p:ext uri="{BB962C8B-B14F-4D97-AF65-F5344CB8AC3E}">
        <p14:creationId xmlns:p14="http://schemas.microsoft.com/office/powerpoint/2010/main" val="3101951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76950" y="226337"/>
            <a:ext cx="2794355"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endParaRPr lang="zh-TW" altLang="en-US" sz="2400" dirty="0">
              <a:solidFill>
                <a:prstClr val="black"/>
              </a:solidFill>
            </a:endParaRPr>
          </a:p>
        </p:txBody>
      </p:sp>
      <p:graphicFrame>
        <p:nvGraphicFramePr>
          <p:cNvPr id="6" name="表格 5"/>
          <p:cNvGraphicFramePr>
            <a:graphicFrameLocks noGrp="1"/>
          </p:cNvGraphicFramePr>
          <p:nvPr>
            <p:extLst>
              <p:ext uri="{D42A27DB-BD31-4B8C-83A1-F6EECF244321}">
                <p14:modId xmlns:p14="http://schemas.microsoft.com/office/powerpoint/2010/main" val="4239313030"/>
              </p:ext>
            </p:extLst>
          </p:nvPr>
        </p:nvGraphicFramePr>
        <p:xfrm>
          <a:off x="2207402" y="1139995"/>
          <a:ext cx="7271579" cy="1051560"/>
        </p:xfrm>
        <a:graphic>
          <a:graphicData uri="http://schemas.openxmlformats.org/drawingml/2006/table">
            <a:tbl>
              <a:tblPr>
                <a:tableStyleId>{3C2FFA5D-87B4-456A-9821-1D502468CF0F}</a:tableStyleId>
              </a:tblPr>
              <a:tblGrid>
                <a:gridCol w="1038797"/>
                <a:gridCol w="1038797"/>
                <a:gridCol w="1038797"/>
                <a:gridCol w="1038797"/>
                <a:gridCol w="1038797"/>
                <a:gridCol w="1038797"/>
                <a:gridCol w="1038797"/>
              </a:tblGrid>
              <a:tr h="0">
                <a:tc gridSpan="7">
                  <a:txBody>
                    <a:bodyPr/>
                    <a:lstStyle/>
                    <a:p>
                      <a:pPr algn="l"/>
                      <a:r>
                        <a:rPr lang="zh-TW" altLang="en-US" dirty="0">
                          <a:effectLst/>
                        </a:rPr>
                        <a:t>您發現以這種速度行駛此路段有多困難？</a:t>
                      </a:r>
                    </a:p>
                  </a:txBody>
                  <a:tcPr marL="38100" marR="38100" marT="38100" marB="381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l"/>
                      <a:r>
                        <a:rPr lang="en-US" altLang="zh-TW">
                          <a:effectLst/>
                        </a:rPr>
                        <a:t>1</a:t>
                      </a:r>
                      <a:r>
                        <a:rPr lang="zh-TW" altLang="en-US">
                          <a:effectLst/>
                        </a:rPr>
                        <a:t>個</a:t>
                      </a:r>
                    </a:p>
                  </a:txBody>
                  <a:tcPr marL="38100" marR="38100" marT="38100" marB="38100" anchor="ctr"/>
                </a:tc>
                <a:tc>
                  <a:txBody>
                    <a:bodyPr/>
                    <a:lstStyle/>
                    <a:p>
                      <a:pPr algn="l"/>
                      <a:r>
                        <a:rPr lang="en-US" altLang="zh-TW" dirty="0">
                          <a:effectLst/>
                        </a:rPr>
                        <a:t>2</a:t>
                      </a:r>
                      <a:r>
                        <a:rPr lang="zh-TW" altLang="en-US" dirty="0">
                          <a:effectLst/>
                        </a:rPr>
                        <a:t>個</a:t>
                      </a:r>
                    </a:p>
                  </a:txBody>
                  <a:tcPr marL="38100" marR="38100" marT="38100" marB="38100" anchor="ctr"/>
                </a:tc>
                <a:tc>
                  <a:txBody>
                    <a:bodyPr/>
                    <a:lstStyle/>
                    <a:p>
                      <a:pPr algn="l"/>
                      <a:r>
                        <a:rPr lang="en-US" altLang="zh-TW">
                          <a:effectLst/>
                        </a:rPr>
                        <a:t>3</a:t>
                      </a:r>
                    </a:p>
                  </a:txBody>
                  <a:tcPr marL="38100" marR="38100" marT="38100" marB="38100" anchor="ctr"/>
                </a:tc>
                <a:tc>
                  <a:txBody>
                    <a:bodyPr/>
                    <a:lstStyle/>
                    <a:p>
                      <a:pPr algn="l"/>
                      <a:r>
                        <a:rPr lang="en-US" altLang="zh-TW">
                          <a:effectLst/>
                        </a:rPr>
                        <a:t>4</a:t>
                      </a:r>
                    </a:p>
                  </a:txBody>
                  <a:tcPr marL="38100" marR="38100" marT="38100" marB="38100" anchor="ctr"/>
                </a:tc>
                <a:tc>
                  <a:txBody>
                    <a:bodyPr/>
                    <a:lstStyle/>
                    <a:p>
                      <a:pPr algn="l"/>
                      <a:r>
                        <a:rPr lang="en-US" altLang="zh-TW">
                          <a:effectLst/>
                        </a:rPr>
                        <a:t>5</a:t>
                      </a:r>
                    </a:p>
                  </a:txBody>
                  <a:tcPr marL="38100" marR="38100" marT="38100" marB="38100" anchor="ctr"/>
                </a:tc>
                <a:tc>
                  <a:txBody>
                    <a:bodyPr/>
                    <a:lstStyle/>
                    <a:p>
                      <a:pPr algn="l"/>
                      <a:r>
                        <a:rPr lang="en-US" altLang="zh-TW">
                          <a:effectLst/>
                        </a:rPr>
                        <a:t>6</a:t>
                      </a:r>
                    </a:p>
                  </a:txBody>
                  <a:tcPr marL="38100" marR="38100" marT="38100" marB="38100" anchor="ctr"/>
                </a:tc>
                <a:tc>
                  <a:txBody>
                    <a:bodyPr/>
                    <a:lstStyle/>
                    <a:p>
                      <a:pPr algn="l"/>
                      <a:r>
                        <a:rPr lang="en-US" altLang="zh-TW">
                          <a:effectLst/>
                        </a:rPr>
                        <a:t>7</a:t>
                      </a:r>
                    </a:p>
                  </a:txBody>
                  <a:tcPr marL="38100" marR="38100" marT="38100" marB="38100" anchor="ctr"/>
                </a:tc>
              </a:tr>
              <a:tr h="0">
                <a:tc gridSpan="7">
                  <a:txBody>
                    <a:bodyPr/>
                    <a:lstStyle/>
                    <a:p>
                      <a:pPr algn="l"/>
                      <a:r>
                        <a:rPr lang="zh-TW" altLang="en-US" dirty="0">
                          <a:effectLst/>
                        </a:rPr>
                        <a:t>非常</a:t>
                      </a:r>
                      <a:r>
                        <a:rPr lang="zh-TW" altLang="en-US" dirty="0" smtClean="0">
                          <a:effectLst/>
                        </a:rPr>
                        <a:t>容易                                                                                    極度</a:t>
                      </a:r>
                      <a:r>
                        <a:rPr lang="zh-TW" altLang="en-US" dirty="0">
                          <a:effectLst/>
                        </a:rPr>
                        <a:t>困難</a:t>
                      </a:r>
                    </a:p>
                  </a:txBody>
                  <a:tcPr marL="38100" marR="38100" marT="38100" marB="38100" anchor="ctr"/>
                </a:tc>
                <a:tc hMerge="1">
                  <a:txBody>
                    <a:bodyPr/>
                    <a:lstStyle/>
                    <a:p>
                      <a:endParaRPr lang="zh-TW" altLang="en-US"/>
                    </a:p>
                  </a:txBody>
                  <a:tcP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pPr algn="l"/>
                      <a:endParaRPr lang="zh-TW" altLang="en-US" dirty="0">
                        <a:effectLst/>
                      </a:endParaRPr>
                    </a:p>
                  </a:txBody>
                  <a:tcPr marL="38100" marR="38100" marT="38100" marB="38100" anchor="ctr"/>
                </a:tc>
                <a:tc hMerge="1">
                  <a:txBody>
                    <a:bodyPr/>
                    <a:lstStyle/>
                    <a:p>
                      <a:endParaRPr lang="zh-TW" altLang="en-US"/>
                    </a:p>
                  </a:txBody>
                  <a:tcPr/>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1345315266"/>
              </p:ext>
            </p:extLst>
          </p:nvPr>
        </p:nvGraphicFramePr>
        <p:xfrm>
          <a:off x="2199995" y="2333698"/>
          <a:ext cx="7288036" cy="1051560"/>
        </p:xfrm>
        <a:graphic>
          <a:graphicData uri="http://schemas.openxmlformats.org/drawingml/2006/table">
            <a:tbl>
              <a:tblPr>
                <a:tableStyleId>{35758FB7-9AC5-4552-8A53-C91805E547FA}</a:tableStyleId>
              </a:tblPr>
              <a:tblGrid>
                <a:gridCol w="1041148"/>
                <a:gridCol w="1041148"/>
                <a:gridCol w="1041148"/>
                <a:gridCol w="1041148"/>
                <a:gridCol w="1041148"/>
                <a:gridCol w="1041148"/>
                <a:gridCol w="1041148"/>
              </a:tblGrid>
              <a:tr h="0">
                <a:tc gridSpan="7">
                  <a:txBody>
                    <a:bodyPr/>
                    <a:lstStyle/>
                    <a:p>
                      <a:pPr algn="l"/>
                      <a:r>
                        <a:rPr lang="zh-TW" altLang="en-US" dirty="0">
                          <a:effectLst/>
                        </a:rPr>
                        <a:t>您以這種速度行駛此路段會遇到多少風險？</a:t>
                      </a:r>
                    </a:p>
                  </a:txBody>
                  <a:tcPr marL="38100" marR="38100" marT="38100" marB="381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l"/>
                      <a:r>
                        <a:rPr lang="en-US" altLang="zh-TW" dirty="0">
                          <a:effectLst/>
                        </a:rPr>
                        <a:t>1</a:t>
                      </a:r>
                      <a:r>
                        <a:rPr lang="zh-TW" altLang="en-US" dirty="0">
                          <a:effectLst/>
                        </a:rPr>
                        <a:t>個</a:t>
                      </a:r>
                    </a:p>
                  </a:txBody>
                  <a:tcPr marL="38100" marR="38100" marT="38100" marB="38100" anchor="ctr"/>
                </a:tc>
                <a:tc>
                  <a:txBody>
                    <a:bodyPr/>
                    <a:lstStyle/>
                    <a:p>
                      <a:pPr algn="l"/>
                      <a:r>
                        <a:rPr lang="en-US" altLang="zh-TW">
                          <a:effectLst/>
                        </a:rPr>
                        <a:t>2</a:t>
                      </a:r>
                      <a:r>
                        <a:rPr lang="zh-TW" altLang="en-US">
                          <a:effectLst/>
                        </a:rPr>
                        <a:t>個</a:t>
                      </a:r>
                    </a:p>
                  </a:txBody>
                  <a:tcPr marL="38100" marR="38100" marT="38100" marB="38100" anchor="ctr"/>
                </a:tc>
                <a:tc>
                  <a:txBody>
                    <a:bodyPr/>
                    <a:lstStyle/>
                    <a:p>
                      <a:pPr algn="l"/>
                      <a:r>
                        <a:rPr lang="en-US" altLang="zh-TW" dirty="0">
                          <a:effectLst/>
                        </a:rPr>
                        <a:t>3</a:t>
                      </a:r>
                    </a:p>
                  </a:txBody>
                  <a:tcPr marL="38100" marR="38100" marT="38100" marB="38100" anchor="ctr"/>
                </a:tc>
                <a:tc>
                  <a:txBody>
                    <a:bodyPr/>
                    <a:lstStyle/>
                    <a:p>
                      <a:pPr algn="l"/>
                      <a:r>
                        <a:rPr lang="en-US" altLang="zh-TW">
                          <a:effectLst/>
                        </a:rPr>
                        <a:t>4</a:t>
                      </a:r>
                    </a:p>
                  </a:txBody>
                  <a:tcPr marL="38100" marR="38100" marT="38100" marB="38100" anchor="ctr"/>
                </a:tc>
                <a:tc>
                  <a:txBody>
                    <a:bodyPr/>
                    <a:lstStyle/>
                    <a:p>
                      <a:pPr algn="l"/>
                      <a:r>
                        <a:rPr lang="en-US" altLang="zh-TW">
                          <a:effectLst/>
                        </a:rPr>
                        <a:t>5</a:t>
                      </a:r>
                    </a:p>
                  </a:txBody>
                  <a:tcPr marL="38100" marR="38100" marT="38100" marB="38100" anchor="ctr"/>
                </a:tc>
                <a:tc>
                  <a:txBody>
                    <a:bodyPr/>
                    <a:lstStyle/>
                    <a:p>
                      <a:pPr algn="l"/>
                      <a:r>
                        <a:rPr lang="en-US" altLang="zh-TW">
                          <a:effectLst/>
                        </a:rPr>
                        <a:t>6</a:t>
                      </a:r>
                    </a:p>
                  </a:txBody>
                  <a:tcPr marL="38100" marR="38100" marT="38100" marB="38100" anchor="ctr"/>
                </a:tc>
                <a:tc>
                  <a:txBody>
                    <a:bodyPr/>
                    <a:lstStyle/>
                    <a:p>
                      <a:pPr algn="l"/>
                      <a:r>
                        <a:rPr lang="en-US" altLang="zh-TW">
                          <a:effectLst/>
                        </a:rPr>
                        <a:t>7</a:t>
                      </a:r>
                    </a:p>
                  </a:txBody>
                  <a:tcPr marL="38100" marR="38100" marT="38100" marB="38100" anchor="ctr"/>
                </a:tc>
              </a:tr>
              <a:tr h="0">
                <a:tc gridSpan="7">
                  <a:txBody>
                    <a:bodyPr/>
                    <a:lstStyle/>
                    <a:p>
                      <a:pPr algn="l"/>
                      <a:r>
                        <a:rPr lang="zh-TW" altLang="en-US" dirty="0">
                          <a:effectLst/>
                        </a:rPr>
                        <a:t>最大</a:t>
                      </a:r>
                      <a:r>
                        <a:rPr lang="zh-TW" altLang="en-US" dirty="0" smtClean="0">
                          <a:effectLst/>
                        </a:rPr>
                        <a:t>風險                                                                                    沒有</a:t>
                      </a:r>
                      <a:r>
                        <a:rPr lang="zh-TW" altLang="en-US" dirty="0">
                          <a:effectLst/>
                        </a:rPr>
                        <a:t>風險</a:t>
                      </a:r>
                    </a:p>
                  </a:txBody>
                  <a:tcPr marL="38100" marR="38100" marT="38100" marB="38100" anchor="ctr"/>
                </a:tc>
                <a:tc hMerge="1">
                  <a:txBody>
                    <a:bodyPr/>
                    <a:lstStyle/>
                    <a:p>
                      <a:endParaRPr lang="zh-TW" altLang="en-US"/>
                    </a:p>
                  </a:txBody>
                  <a:tcP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pPr algn="l"/>
                      <a:endParaRPr lang="zh-TW" altLang="en-US" dirty="0">
                        <a:effectLst/>
                      </a:endParaRPr>
                    </a:p>
                  </a:txBody>
                  <a:tcPr marL="38100" marR="38100" marT="38100" marB="38100" anchor="ctr"/>
                </a:tc>
              </a:tr>
            </a:tbl>
          </a:graphicData>
        </a:graphic>
      </p:graphicFrame>
      <p:graphicFrame>
        <p:nvGraphicFramePr>
          <p:cNvPr id="8" name="表格 7"/>
          <p:cNvGraphicFramePr>
            <a:graphicFrameLocks noGrp="1"/>
          </p:cNvGraphicFramePr>
          <p:nvPr>
            <p:extLst>
              <p:ext uri="{D42A27DB-BD31-4B8C-83A1-F6EECF244321}">
                <p14:modId xmlns:p14="http://schemas.microsoft.com/office/powerpoint/2010/main" val="2689539949"/>
              </p:ext>
            </p:extLst>
          </p:nvPr>
        </p:nvGraphicFramePr>
        <p:xfrm>
          <a:off x="2172830" y="3654157"/>
          <a:ext cx="7396683" cy="1051560"/>
        </p:xfrm>
        <a:graphic>
          <a:graphicData uri="http://schemas.openxmlformats.org/drawingml/2006/table">
            <a:tbl>
              <a:tblPr>
                <a:tableStyleId>{69C7853C-536D-4A76-A0AE-DD22124D55A5}</a:tableStyleId>
              </a:tblPr>
              <a:tblGrid>
                <a:gridCol w="1056669"/>
                <a:gridCol w="1056669"/>
                <a:gridCol w="1056669"/>
                <a:gridCol w="1056669"/>
                <a:gridCol w="1056669"/>
                <a:gridCol w="1056669"/>
                <a:gridCol w="1056669"/>
              </a:tblGrid>
              <a:tr h="0">
                <a:tc gridSpan="7">
                  <a:txBody>
                    <a:bodyPr/>
                    <a:lstStyle/>
                    <a:p>
                      <a:pPr algn="l"/>
                      <a:r>
                        <a:rPr lang="zh-TW" altLang="en-US" dirty="0">
                          <a:effectLst/>
                        </a:rPr>
                        <a:t>以這種速度行駛此路段需要花費多少精力？</a:t>
                      </a:r>
                    </a:p>
                  </a:txBody>
                  <a:tcPr marL="38100" marR="38100" marT="38100" marB="381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l"/>
                      <a:r>
                        <a:rPr lang="en-US" altLang="zh-TW">
                          <a:effectLst/>
                        </a:rPr>
                        <a:t>1</a:t>
                      </a:r>
                      <a:r>
                        <a:rPr lang="zh-TW" altLang="en-US">
                          <a:effectLst/>
                        </a:rPr>
                        <a:t>個</a:t>
                      </a:r>
                    </a:p>
                  </a:txBody>
                  <a:tcPr marL="38100" marR="38100" marT="38100" marB="38100" anchor="ctr"/>
                </a:tc>
                <a:tc>
                  <a:txBody>
                    <a:bodyPr/>
                    <a:lstStyle/>
                    <a:p>
                      <a:pPr algn="l"/>
                      <a:r>
                        <a:rPr lang="en-US" altLang="zh-TW">
                          <a:effectLst/>
                        </a:rPr>
                        <a:t>2</a:t>
                      </a:r>
                      <a:r>
                        <a:rPr lang="zh-TW" altLang="en-US">
                          <a:effectLst/>
                        </a:rPr>
                        <a:t>個</a:t>
                      </a:r>
                    </a:p>
                  </a:txBody>
                  <a:tcPr marL="38100" marR="38100" marT="38100" marB="38100" anchor="ctr"/>
                </a:tc>
                <a:tc>
                  <a:txBody>
                    <a:bodyPr/>
                    <a:lstStyle/>
                    <a:p>
                      <a:pPr algn="l"/>
                      <a:r>
                        <a:rPr lang="en-US" altLang="zh-TW">
                          <a:effectLst/>
                        </a:rPr>
                        <a:t>3</a:t>
                      </a:r>
                    </a:p>
                  </a:txBody>
                  <a:tcPr marL="38100" marR="38100" marT="38100" marB="38100" anchor="ctr"/>
                </a:tc>
                <a:tc>
                  <a:txBody>
                    <a:bodyPr/>
                    <a:lstStyle/>
                    <a:p>
                      <a:pPr algn="l"/>
                      <a:r>
                        <a:rPr lang="en-US" altLang="zh-TW" dirty="0">
                          <a:effectLst/>
                        </a:rPr>
                        <a:t>4</a:t>
                      </a:r>
                    </a:p>
                  </a:txBody>
                  <a:tcPr marL="38100" marR="38100" marT="38100" marB="38100" anchor="ctr"/>
                </a:tc>
                <a:tc>
                  <a:txBody>
                    <a:bodyPr/>
                    <a:lstStyle/>
                    <a:p>
                      <a:pPr algn="l"/>
                      <a:r>
                        <a:rPr lang="en-US" altLang="zh-TW">
                          <a:effectLst/>
                        </a:rPr>
                        <a:t>5</a:t>
                      </a:r>
                    </a:p>
                  </a:txBody>
                  <a:tcPr marL="38100" marR="38100" marT="38100" marB="38100" anchor="ctr"/>
                </a:tc>
                <a:tc>
                  <a:txBody>
                    <a:bodyPr/>
                    <a:lstStyle/>
                    <a:p>
                      <a:pPr algn="l"/>
                      <a:r>
                        <a:rPr lang="en-US" altLang="zh-TW">
                          <a:effectLst/>
                        </a:rPr>
                        <a:t>6</a:t>
                      </a:r>
                    </a:p>
                  </a:txBody>
                  <a:tcPr marL="38100" marR="38100" marT="38100" marB="38100" anchor="ctr"/>
                </a:tc>
                <a:tc>
                  <a:txBody>
                    <a:bodyPr/>
                    <a:lstStyle/>
                    <a:p>
                      <a:pPr algn="l"/>
                      <a:r>
                        <a:rPr lang="en-US" altLang="zh-TW">
                          <a:effectLst/>
                        </a:rPr>
                        <a:t>7</a:t>
                      </a:r>
                    </a:p>
                  </a:txBody>
                  <a:tcPr marL="38100" marR="38100" marT="38100" marB="38100" anchor="ctr"/>
                </a:tc>
              </a:tr>
              <a:tr h="0">
                <a:tc gridSpan="7">
                  <a:txBody>
                    <a:bodyPr/>
                    <a:lstStyle/>
                    <a:p>
                      <a:pPr algn="l"/>
                      <a:r>
                        <a:rPr lang="zh-TW" altLang="en-US" dirty="0" smtClean="0">
                          <a:effectLst/>
                        </a:rPr>
                        <a:t>不費吹灰之力                                                                           最大</a:t>
                      </a:r>
                      <a:r>
                        <a:rPr lang="zh-TW" altLang="en-US" dirty="0">
                          <a:effectLst/>
                        </a:rPr>
                        <a:t>的努力</a:t>
                      </a: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pPr algn="l"/>
                      <a:endParaRPr lang="zh-TW" altLang="en-US" dirty="0">
                        <a:effectLst/>
                      </a:endParaRPr>
                    </a:p>
                  </a:txBody>
                  <a:tcPr marL="38100" marR="38100" marT="38100" marB="38100" anchor="ctr"/>
                </a:tc>
                <a:tc hMerge="1">
                  <a:txBody>
                    <a:bodyPr/>
                    <a:lstStyle/>
                    <a:p>
                      <a:endParaRPr lang="zh-TW" altLang="en-US"/>
                    </a:p>
                  </a:txBody>
                  <a:tcPr/>
                </a:tc>
              </a:tr>
            </a:tbl>
          </a:graphicData>
        </a:graphic>
      </p:graphicFrame>
      <p:graphicFrame>
        <p:nvGraphicFramePr>
          <p:cNvPr id="11" name="表格 10"/>
          <p:cNvGraphicFramePr>
            <a:graphicFrameLocks noGrp="1"/>
          </p:cNvGraphicFramePr>
          <p:nvPr>
            <p:extLst>
              <p:ext uri="{D42A27DB-BD31-4B8C-83A1-F6EECF244321}">
                <p14:modId xmlns:p14="http://schemas.microsoft.com/office/powerpoint/2010/main" val="2231088594"/>
              </p:ext>
            </p:extLst>
          </p:nvPr>
        </p:nvGraphicFramePr>
        <p:xfrm>
          <a:off x="2162137" y="5286490"/>
          <a:ext cx="7497910" cy="1051560"/>
        </p:xfrm>
        <a:graphic>
          <a:graphicData uri="http://schemas.openxmlformats.org/drawingml/2006/table">
            <a:tbl>
              <a:tblPr>
                <a:tableStyleId>{08FB837D-C827-4EFA-A057-4D05807E0F7C}</a:tableStyleId>
              </a:tblPr>
              <a:tblGrid>
                <a:gridCol w="1071130"/>
                <a:gridCol w="1071130"/>
                <a:gridCol w="1071130"/>
                <a:gridCol w="1071130"/>
                <a:gridCol w="1071130"/>
                <a:gridCol w="1071130"/>
                <a:gridCol w="1071130"/>
              </a:tblGrid>
              <a:tr h="0">
                <a:tc gridSpan="7">
                  <a:txBody>
                    <a:bodyPr/>
                    <a:lstStyle/>
                    <a:p>
                      <a:pPr algn="l"/>
                      <a:r>
                        <a:rPr lang="zh-TW" altLang="en-US" dirty="0">
                          <a:effectLst/>
                        </a:rPr>
                        <a:t>在這種情況下，您通常會以這種速度行駛嗎</a:t>
                      </a:r>
                    </a:p>
                  </a:txBody>
                  <a:tcPr marL="38100" marR="38100" marT="38100" marB="3810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0">
                <a:tc>
                  <a:txBody>
                    <a:bodyPr/>
                    <a:lstStyle/>
                    <a:p>
                      <a:pPr algn="l"/>
                      <a:r>
                        <a:rPr lang="en-US" altLang="zh-TW">
                          <a:effectLst/>
                        </a:rPr>
                        <a:t>1</a:t>
                      </a:r>
                      <a:r>
                        <a:rPr lang="zh-TW" altLang="en-US">
                          <a:effectLst/>
                        </a:rPr>
                        <a:t>個</a:t>
                      </a:r>
                    </a:p>
                  </a:txBody>
                  <a:tcPr marL="38100" marR="38100" marT="38100" marB="38100" anchor="ctr"/>
                </a:tc>
                <a:tc>
                  <a:txBody>
                    <a:bodyPr/>
                    <a:lstStyle/>
                    <a:p>
                      <a:pPr algn="l"/>
                      <a:r>
                        <a:rPr lang="en-US" altLang="zh-TW" dirty="0">
                          <a:effectLst/>
                        </a:rPr>
                        <a:t>2</a:t>
                      </a:r>
                      <a:r>
                        <a:rPr lang="zh-TW" altLang="en-US" dirty="0">
                          <a:effectLst/>
                        </a:rPr>
                        <a:t>個</a:t>
                      </a:r>
                    </a:p>
                  </a:txBody>
                  <a:tcPr marL="38100" marR="38100" marT="38100" marB="38100" anchor="ctr"/>
                </a:tc>
                <a:tc>
                  <a:txBody>
                    <a:bodyPr/>
                    <a:lstStyle/>
                    <a:p>
                      <a:pPr algn="l"/>
                      <a:r>
                        <a:rPr lang="en-US" altLang="zh-TW">
                          <a:effectLst/>
                        </a:rPr>
                        <a:t>3</a:t>
                      </a:r>
                    </a:p>
                  </a:txBody>
                  <a:tcPr marL="38100" marR="38100" marT="38100" marB="38100" anchor="ctr"/>
                </a:tc>
                <a:tc>
                  <a:txBody>
                    <a:bodyPr/>
                    <a:lstStyle/>
                    <a:p>
                      <a:pPr algn="l"/>
                      <a:r>
                        <a:rPr lang="en-US" altLang="zh-TW">
                          <a:effectLst/>
                        </a:rPr>
                        <a:t>4</a:t>
                      </a:r>
                    </a:p>
                  </a:txBody>
                  <a:tcPr marL="38100" marR="38100" marT="38100" marB="38100" anchor="ctr"/>
                </a:tc>
                <a:tc>
                  <a:txBody>
                    <a:bodyPr/>
                    <a:lstStyle/>
                    <a:p>
                      <a:pPr algn="l"/>
                      <a:r>
                        <a:rPr lang="en-US" altLang="zh-TW">
                          <a:effectLst/>
                        </a:rPr>
                        <a:t>5</a:t>
                      </a:r>
                    </a:p>
                  </a:txBody>
                  <a:tcPr marL="38100" marR="38100" marT="38100" marB="38100" anchor="ctr"/>
                </a:tc>
                <a:tc>
                  <a:txBody>
                    <a:bodyPr/>
                    <a:lstStyle/>
                    <a:p>
                      <a:pPr algn="l"/>
                      <a:r>
                        <a:rPr lang="en-US" altLang="zh-TW">
                          <a:effectLst/>
                        </a:rPr>
                        <a:t>6</a:t>
                      </a:r>
                    </a:p>
                  </a:txBody>
                  <a:tcPr marL="38100" marR="38100" marT="38100" marB="38100" anchor="ctr"/>
                </a:tc>
                <a:tc>
                  <a:txBody>
                    <a:bodyPr/>
                    <a:lstStyle/>
                    <a:p>
                      <a:pPr algn="l"/>
                      <a:r>
                        <a:rPr lang="en-US" altLang="zh-TW">
                          <a:effectLst/>
                        </a:rPr>
                        <a:t>7</a:t>
                      </a:r>
                    </a:p>
                  </a:txBody>
                  <a:tcPr marL="38100" marR="38100" marT="38100" marB="38100" anchor="ctr"/>
                </a:tc>
              </a:tr>
              <a:tr h="0">
                <a:tc gridSpan="7">
                  <a:txBody>
                    <a:bodyPr/>
                    <a:lstStyle/>
                    <a:p>
                      <a:pPr algn="l"/>
                      <a:r>
                        <a:rPr lang="zh-TW" altLang="en-US" dirty="0" smtClean="0">
                          <a:effectLst/>
                        </a:rPr>
                        <a:t>總是                                                                                                絕不</a:t>
                      </a:r>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endParaRPr lang="zh-TW" altLang="en-US" dirty="0">
                        <a:effectLst/>
                      </a:endParaRPr>
                    </a:p>
                  </a:txBody>
                  <a:tcPr marL="38100" marR="38100" marT="38100" marB="38100" anchor="ctr"/>
                </a:tc>
                <a:tc hMerge="1">
                  <a:txBody>
                    <a:bodyPr/>
                    <a:lstStyle/>
                    <a:p>
                      <a:pPr algn="l"/>
                      <a:endParaRPr lang="zh-TW" altLang="en-US" dirty="0">
                        <a:effectLst/>
                      </a:endParaRPr>
                    </a:p>
                  </a:txBody>
                  <a:tcPr marL="38100" marR="38100" marT="38100" marB="38100" anchor="ctr"/>
                </a:tc>
              </a:tr>
            </a:tbl>
          </a:graphicData>
        </a:graphic>
      </p:graphicFrame>
      <p:sp>
        <p:nvSpPr>
          <p:cNvPr id="12" name="向右箭號 11"/>
          <p:cNvSpPr/>
          <p:nvPr/>
        </p:nvSpPr>
        <p:spPr>
          <a:xfrm>
            <a:off x="9696261" y="1457608"/>
            <a:ext cx="543208" cy="46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10366217" y="1457608"/>
            <a:ext cx="1249379" cy="369332"/>
          </a:xfrm>
          <a:prstGeom prst="rect">
            <a:avLst/>
          </a:prstGeom>
          <a:noFill/>
        </p:spPr>
        <p:txBody>
          <a:bodyPr wrap="square" rtlCol="0">
            <a:spAutoFit/>
          </a:bodyPr>
          <a:lstStyle/>
          <a:p>
            <a:r>
              <a:rPr lang="zh-TW" altLang="en-US" dirty="0"/>
              <a:t>任務難度</a:t>
            </a:r>
          </a:p>
        </p:txBody>
      </p:sp>
      <p:sp>
        <p:nvSpPr>
          <p:cNvPr id="14" name="向右箭號 13"/>
          <p:cNvSpPr/>
          <p:nvPr/>
        </p:nvSpPr>
        <p:spPr>
          <a:xfrm>
            <a:off x="9729457" y="2547971"/>
            <a:ext cx="543208" cy="46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10399413" y="2547971"/>
            <a:ext cx="1249379" cy="369332"/>
          </a:xfrm>
          <a:prstGeom prst="rect">
            <a:avLst/>
          </a:prstGeom>
          <a:noFill/>
        </p:spPr>
        <p:txBody>
          <a:bodyPr wrap="square" rtlCol="0">
            <a:spAutoFit/>
          </a:bodyPr>
          <a:lstStyle/>
          <a:p>
            <a:r>
              <a:rPr lang="zh-TW" altLang="en-US" dirty="0"/>
              <a:t>風險感知</a:t>
            </a:r>
          </a:p>
        </p:txBody>
      </p:sp>
      <p:sp>
        <p:nvSpPr>
          <p:cNvPr id="16" name="向右箭號 15"/>
          <p:cNvSpPr/>
          <p:nvPr/>
        </p:nvSpPr>
        <p:spPr>
          <a:xfrm>
            <a:off x="9729457" y="4007667"/>
            <a:ext cx="543208" cy="46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10399413" y="4007667"/>
            <a:ext cx="1249379" cy="369332"/>
          </a:xfrm>
          <a:prstGeom prst="rect">
            <a:avLst/>
          </a:prstGeom>
          <a:noFill/>
        </p:spPr>
        <p:txBody>
          <a:bodyPr wrap="square" rtlCol="0">
            <a:spAutoFit/>
          </a:bodyPr>
          <a:lstStyle/>
          <a:p>
            <a:r>
              <a:rPr lang="zh-TW" altLang="en-US" dirty="0"/>
              <a:t>工作量</a:t>
            </a:r>
          </a:p>
        </p:txBody>
      </p:sp>
      <p:sp>
        <p:nvSpPr>
          <p:cNvPr id="18" name="向右箭號 17"/>
          <p:cNvSpPr/>
          <p:nvPr/>
        </p:nvSpPr>
        <p:spPr>
          <a:xfrm>
            <a:off x="9823009" y="5662943"/>
            <a:ext cx="531399" cy="4617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10399413" y="5755338"/>
            <a:ext cx="1620572" cy="369332"/>
          </a:xfrm>
          <a:prstGeom prst="rect">
            <a:avLst/>
          </a:prstGeom>
          <a:noFill/>
        </p:spPr>
        <p:txBody>
          <a:bodyPr wrap="square" rtlCol="0">
            <a:spAutoFit/>
          </a:bodyPr>
          <a:lstStyle/>
          <a:p>
            <a:r>
              <a:rPr lang="zh-TW" altLang="en-US" dirty="0"/>
              <a:t>典型行駛速度</a:t>
            </a:r>
          </a:p>
        </p:txBody>
      </p:sp>
    </p:spTree>
    <p:extLst>
      <p:ext uri="{BB962C8B-B14F-4D97-AF65-F5344CB8AC3E}">
        <p14:creationId xmlns:p14="http://schemas.microsoft.com/office/powerpoint/2010/main" val="1015853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56671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無負載條件</a:t>
            </a:r>
            <a:r>
              <a:rPr lang="en-US" altLang="zh-TW" sz="2400" dirty="0" smtClean="0"/>
              <a:t>(No load condition</a:t>
            </a:r>
            <a:r>
              <a:rPr lang="zh-TW" altLang="en-US" sz="2400" dirty="0" smtClean="0"/>
              <a:t> </a:t>
            </a:r>
            <a:r>
              <a:rPr lang="en-US" altLang="zh-TW" sz="2400" dirty="0" smtClean="0"/>
              <a:t>)</a:t>
            </a:r>
            <a:r>
              <a:rPr lang="zh-TW" altLang="en-US" sz="2400" dirty="0" smtClean="0"/>
              <a:t>：受測者在開車的同時被告知，他們的速度控制權將從他們手中奪走，並交給模擬器，就像巡航控制一樣。但是，僅速度控制被取消，</a:t>
            </a:r>
            <a:r>
              <a:rPr lang="zh-TW" altLang="en-US" sz="2400" dirty="0"/>
              <a:t>受測</a:t>
            </a:r>
            <a:r>
              <a:rPr lang="zh-TW" altLang="en-US" sz="2400" dirty="0" smtClean="0"/>
              <a:t>者不得不繼續駕駛。然後使用在</a:t>
            </a:r>
            <a:r>
              <a:rPr lang="zh-TW" altLang="en-US" sz="2400" dirty="0" smtClean="0">
                <a:solidFill>
                  <a:schemeClr val="accent2"/>
                </a:solidFill>
              </a:rPr>
              <a:t>基準狀態下收集的平均速度</a:t>
            </a:r>
            <a:r>
              <a:rPr lang="zh-TW" altLang="en-US" sz="2400" dirty="0" smtClean="0"/>
              <a:t>，將車輛的速度</a:t>
            </a:r>
            <a:r>
              <a:rPr lang="zh-TW" altLang="en-US" sz="2400" dirty="0" smtClean="0">
                <a:solidFill>
                  <a:schemeClr val="accent2"/>
                </a:solidFill>
              </a:rPr>
              <a:t>增加或減少</a:t>
            </a:r>
            <a:r>
              <a:rPr lang="en-US" altLang="zh-TW" sz="2400" dirty="0" smtClean="0">
                <a:solidFill>
                  <a:schemeClr val="accent2"/>
                </a:solidFill>
              </a:rPr>
              <a:t>10</a:t>
            </a:r>
            <a:r>
              <a:rPr lang="zh-TW" altLang="en-US" sz="2400" dirty="0" smtClean="0">
                <a:solidFill>
                  <a:schemeClr val="accent2"/>
                </a:solidFill>
              </a:rPr>
              <a:t>、</a:t>
            </a:r>
            <a:r>
              <a:rPr lang="en-US" altLang="zh-TW" sz="2400" dirty="0" smtClean="0">
                <a:solidFill>
                  <a:schemeClr val="accent2"/>
                </a:solidFill>
              </a:rPr>
              <a:t>20</a:t>
            </a:r>
            <a:r>
              <a:rPr lang="zh-TW" altLang="en-US" sz="2400" dirty="0" smtClean="0">
                <a:solidFill>
                  <a:schemeClr val="accent2"/>
                </a:solidFill>
              </a:rPr>
              <a:t>或</a:t>
            </a:r>
            <a:r>
              <a:rPr lang="en-US" altLang="zh-TW" sz="2400" dirty="0" smtClean="0">
                <a:solidFill>
                  <a:schemeClr val="accent2"/>
                </a:solidFill>
              </a:rPr>
              <a:t>30 km / h</a:t>
            </a:r>
            <a:r>
              <a:rPr lang="zh-TW" altLang="en-US" sz="2400" dirty="0" smtClean="0"/>
              <a:t>，或將其設置為先前的平均速度。因此，如果參與者在基準條件下平均駕駛</a:t>
            </a:r>
            <a:r>
              <a:rPr lang="en-US" altLang="zh-TW" sz="2400" dirty="0" smtClean="0"/>
              <a:t>52 km / h</a:t>
            </a:r>
            <a:r>
              <a:rPr lang="zh-TW" altLang="en-US" sz="2400" dirty="0" smtClean="0"/>
              <a:t>，那麼在加</a:t>
            </a:r>
            <a:r>
              <a:rPr lang="en-US" altLang="zh-TW" sz="2400" dirty="0" smtClean="0"/>
              <a:t>30 km / h</a:t>
            </a:r>
            <a:r>
              <a:rPr lang="zh-TW" altLang="en-US" sz="2400" dirty="0" smtClean="0"/>
              <a:t>的試驗中，新速度將設置為</a:t>
            </a:r>
            <a:r>
              <a:rPr lang="en-US" altLang="zh-TW" sz="2400" dirty="0" smtClean="0"/>
              <a:t>82 km / h</a:t>
            </a:r>
            <a:r>
              <a:rPr lang="zh-TW" altLang="en-US" sz="2400" dirty="0" smtClean="0"/>
              <a:t>。設定新速度後，要求</a:t>
            </a:r>
            <a:r>
              <a:rPr lang="zh-TW" altLang="en-US" sz="2400" dirty="0" smtClean="0"/>
              <a:t>受測</a:t>
            </a:r>
            <a:r>
              <a:rPr lang="zh-TW" altLang="en-US" sz="2400" dirty="0" smtClean="0"/>
              <a:t>者告訴實驗者何時他們可以控制速度，並繼續以當前行駛的新速度行駛。一旦參與者表明他們可以控制，那麼實驗者就將速度控制從模擬器</a:t>
            </a:r>
            <a:r>
              <a:rPr lang="zh-TW" altLang="en-US" sz="2400" b="1" dirty="0" smtClean="0">
                <a:solidFill>
                  <a:schemeClr val="accent2"/>
                </a:solidFill>
              </a:rPr>
              <a:t>切換回手動</a:t>
            </a:r>
            <a:r>
              <a:rPr lang="zh-TW" altLang="en-US" sz="2400" dirty="0" smtClean="0"/>
              <a:t>。由於參與者無法從車速表準確看到他們以什麼速度行駛，因此他們須靠自己的</a:t>
            </a:r>
            <a:r>
              <a:rPr lang="zh-TW" altLang="en-US" sz="2400" dirty="0" smtClean="0">
                <a:solidFill>
                  <a:schemeClr val="accent2"/>
                </a:solidFill>
              </a:rPr>
              <a:t>感知</a:t>
            </a:r>
            <a:r>
              <a:rPr lang="zh-TW" altLang="en-US" sz="2400" dirty="0"/>
              <a:t>。</a:t>
            </a:r>
            <a:endParaRPr lang="zh-TW" altLang="en-US" sz="2400" dirty="0">
              <a:solidFill>
                <a:prstClr val="black"/>
              </a:solidFill>
            </a:endParaRPr>
          </a:p>
        </p:txBody>
      </p:sp>
      <p:sp>
        <p:nvSpPr>
          <p:cNvPr id="3" name="文字方塊 2"/>
          <p:cNvSpPr txBox="1"/>
          <p:nvPr/>
        </p:nvSpPr>
        <p:spPr>
          <a:xfrm>
            <a:off x="1176950" y="226337"/>
            <a:ext cx="4532010"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r>
              <a:rPr lang="en-US" altLang="zh-TW" sz="2400" dirty="0" smtClean="0">
                <a:solidFill>
                  <a:prstClr val="black"/>
                </a:solidFill>
              </a:rPr>
              <a:t>(</a:t>
            </a:r>
            <a:r>
              <a:rPr lang="zh-TW" altLang="en-US" sz="2400" dirty="0" smtClean="0"/>
              <a:t>無負載條件</a:t>
            </a:r>
            <a:r>
              <a:rPr lang="en-US" altLang="zh-TW" sz="2400" dirty="0" smtClean="0">
                <a:solidFill>
                  <a:prstClr val="black"/>
                </a:solidFill>
              </a:rPr>
              <a:t>)</a:t>
            </a:r>
            <a:endParaRPr lang="zh-TW" altLang="en-US" sz="2400" dirty="0">
              <a:solidFill>
                <a:prstClr val="black"/>
              </a:solidFill>
            </a:endParaRPr>
          </a:p>
        </p:txBody>
      </p:sp>
    </p:spTree>
    <p:extLst>
      <p:ext uri="{BB962C8B-B14F-4D97-AF65-F5344CB8AC3E}">
        <p14:creationId xmlns:p14="http://schemas.microsoft.com/office/powerpoint/2010/main" val="1682497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79672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t>當</a:t>
            </a:r>
            <a:r>
              <a:rPr lang="zh-TW" altLang="en-US" sz="2400" dirty="0" smtClean="0"/>
              <a:t>受</a:t>
            </a:r>
            <a:r>
              <a:rPr lang="zh-TW" altLang="en-US" sz="2400" dirty="0"/>
              <a:t>測</a:t>
            </a:r>
            <a:r>
              <a:rPr lang="zh-TW" altLang="zh-TW" sz="2400" dirty="0" smtClean="0"/>
              <a:t>者</a:t>
            </a:r>
            <a:r>
              <a:rPr lang="zh-TW" altLang="zh-TW" sz="2400" dirty="0"/>
              <a:t>說出何時以他們剛才觀察到的速度</a:t>
            </a:r>
            <a:r>
              <a:rPr lang="zh-TW" altLang="zh-TW" sz="2400" dirty="0" smtClean="0"/>
              <a:t>行駛</a:t>
            </a:r>
            <a:r>
              <a:rPr lang="zh-TW" altLang="en-US" sz="2400" dirty="0"/>
              <a:t>，</a:t>
            </a:r>
            <a:r>
              <a:rPr lang="zh-TW" altLang="zh-TW" sz="2400" dirty="0" smtClean="0"/>
              <a:t>就</a:t>
            </a:r>
            <a:r>
              <a:rPr lang="zh-TW" altLang="zh-TW" sz="2400" dirty="0"/>
              <a:t>被要求嘗試保持他們的旅行速度</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受測</a:t>
            </a:r>
            <a:r>
              <a:rPr lang="zh-TW" altLang="zh-TW" sz="2400" dirty="0" smtClean="0"/>
              <a:t>沒有</a:t>
            </a:r>
            <a:r>
              <a:rPr lang="zh-TW" altLang="zh-TW" sz="2400" dirty="0"/>
              <a:t>來自</a:t>
            </a:r>
            <a:r>
              <a:rPr lang="zh-TW" altLang="zh-TW" sz="2400" dirty="0" smtClean="0"/>
              <a:t>速度的</a:t>
            </a:r>
            <a:r>
              <a:rPr lang="zh-TW" altLang="zh-TW" sz="2400" dirty="0"/>
              <a:t>反饋，必須依靠自己對速度的感知來做出判斷。然後在下一分鐘記錄速度數據，此後，參與者必須再次按照基準條件中的描述進行口頭評價。</a:t>
            </a:r>
            <a:endParaRPr lang="zh-TW" altLang="en-US" sz="2400" dirty="0">
              <a:solidFill>
                <a:prstClr val="black"/>
              </a:solidFill>
            </a:endParaRPr>
          </a:p>
        </p:txBody>
      </p:sp>
      <p:sp>
        <p:nvSpPr>
          <p:cNvPr id="4" name="文字方塊 3"/>
          <p:cNvSpPr txBox="1"/>
          <p:nvPr/>
        </p:nvSpPr>
        <p:spPr>
          <a:xfrm>
            <a:off x="1176950" y="226337"/>
            <a:ext cx="4532010"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r>
              <a:rPr lang="en-US" altLang="zh-TW" sz="2400" dirty="0" smtClean="0">
                <a:solidFill>
                  <a:prstClr val="black"/>
                </a:solidFill>
              </a:rPr>
              <a:t>(</a:t>
            </a:r>
            <a:r>
              <a:rPr lang="zh-TW" altLang="en-US" sz="2400" dirty="0" smtClean="0"/>
              <a:t>無負載條件</a:t>
            </a:r>
            <a:r>
              <a:rPr lang="en-US" altLang="zh-TW" sz="2400" dirty="0" smtClean="0">
                <a:solidFill>
                  <a:prstClr val="black"/>
                </a:solidFill>
              </a:rPr>
              <a:t>)</a:t>
            </a:r>
            <a:endParaRPr lang="zh-TW" altLang="en-US" sz="2400" dirty="0">
              <a:solidFill>
                <a:prstClr val="black"/>
              </a:solidFill>
            </a:endParaRPr>
          </a:p>
        </p:txBody>
      </p:sp>
    </p:spTree>
    <p:extLst>
      <p:ext uri="{BB962C8B-B14F-4D97-AF65-F5344CB8AC3E}">
        <p14:creationId xmlns:p14="http://schemas.microsoft.com/office/powerpoint/2010/main" val="1486258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175432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負載</a:t>
            </a:r>
            <a:r>
              <a:rPr lang="zh-TW" altLang="zh-TW" sz="2400" dirty="0" smtClean="0"/>
              <a:t>條件</a:t>
            </a:r>
            <a:r>
              <a:rPr lang="en-US" altLang="zh-TW" sz="2400" dirty="0" smtClean="0"/>
              <a:t>(Load condition)</a:t>
            </a:r>
            <a:r>
              <a:rPr lang="zh-TW" altLang="zh-TW" sz="2400" dirty="0" smtClean="0"/>
              <a:t>：</a:t>
            </a:r>
            <a:r>
              <a:rPr lang="zh-TW" altLang="zh-TW" sz="2400" dirty="0"/>
              <a:t>此條件與空載條件幾乎完全相同，包括使用與基線條件相同的平均速度</a:t>
            </a:r>
            <a:r>
              <a:rPr lang="zh-TW" altLang="zh-TW" sz="2400" dirty="0" smtClean="0"/>
              <a:t>數據</a:t>
            </a:r>
            <a:r>
              <a:rPr lang="zh-TW" altLang="en-US" sz="2400" dirty="0"/>
              <a:t>。</a:t>
            </a:r>
            <a:r>
              <a:rPr lang="zh-TW" altLang="zh-TW" sz="2400" dirty="0" smtClean="0"/>
              <a:t>唯一</a:t>
            </a:r>
            <a:r>
              <a:rPr lang="zh-TW" altLang="zh-TW" sz="2400" dirty="0"/>
              <a:t>的變化是，要求參與者完成</a:t>
            </a:r>
            <a:r>
              <a:rPr lang="en-US" altLang="zh-TW" sz="2400" dirty="0"/>
              <a:t>PASAT</a:t>
            </a:r>
            <a:r>
              <a:rPr lang="zh-TW" altLang="zh-TW" sz="2400" dirty="0"/>
              <a:t>任務並在收集主觀印象之前的</a:t>
            </a:r>
            <a:r>
              <a:rPr lang="en-US" altLang="zh-TW" sz="2400" dirty="0"/>
              <a:t>1</a:t>
            </a:r>
            <a:r>
              <a:rPr lang="zh-TW" altLang="zh-TW" sz="2400" dirty="0"/>
              <a:t>分鐘內保持其</a:t>
            </a:r>
            <a:r>
              <a:rPr lang="zh-TW" altLang="zh-TW" sz="2400" dirty="0" smtClean="0"/>
              <a:t>速度</a:t>
            </a:r>
            <a:r>
              <a:rPr lang="zh-TW" altLang="en-US" sz="2400" dirty="0" smtClean="0"/>
              <a:t>。</a:t>
            </a:r>
            <a:endParaRPr lang="zh-TW" altLang="en-US" sz="2400" dirty="0">
              <a:solidFill>
                <a:prstClr val="black"/>
              </a:solidFill>
            </a:endParaRPr>
          </a:p>
        </p:txBody>
      </p:sp>
      <p:sp>
        <p:nvSpPr>
          <p:cNvPr id="4" name="文字方塊 3"/>
          <p:cNvSpPr txBox="1"/>
          <p:nvPr/>
        </p:nvSpPr>
        <p:spPr>
          <a:xfrm>
            <a:off x="1176950" y="226337"/>
            <a:ext cx="4224233"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r>
              <a:rPr lang="en-US" altLang="zh-TW" sz="2400" dirty="0" smtClean="0">
                <a:solidFill>
                  <a:prstClr val="black"/>
                </a:solidFill>
              </a:rPr>
              <a:t>(</a:t>
            </a:r>
            <a:r>
              <a:rPr lang="zh-TW" altLang="en-US" sz="2400" dirty="0" smtClean="0"/>
              <a:t>負載條件</a:t>
            </a:r>
            <a:r>
              <a:rPr lang="en-US" altLang="zh-TW" sz="2400" dirty="0" smtClean="0">
                <a:solidFill>
                  <a:prstClr val="black"/>
                </a:solidFill>
              </a:rPr>
              <a:t>)</a:t>
            </a:r>
            <a:endParaRPr lang="zh-TW" altLang="en-US" sz="2400" dirty="0">
              <a:solidFill>
                <a:prstClr val="black"/>
              </a:solidFill>
            </a:endParaRPr>
          </a:p>
        </p:txBody>
      </p:sp>
    </p:spTree>
    <p:extLst>
      <p:ext uri="{BB962C8B-B14F-4D97-AF65-F5344CB8AC3E}">
        <p14:creationId xmlns:p14="http://schemas.microsoft.com/office/powerpoint/2010/main" val="2340413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168873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恢復</a:t>
            </a:r>
            <a:r>
              <a:rPr lang="zh-TW" altLang="zh-TW" sz="2400" dirty="0" smtClean="0"/>
              <a:t>基線</a:t>
            </a:r>
            <a:r>
              <a:rPr lang="zh-TW" altLang="en-US" sz="2400" dirty="0" smtClean="0"/>
              <a:t>條件</a:t>
            </a:r>
            <a:r>
              <a:rPr lang="en-US" altLang="zh-TW" sz="2400" dirty="0" smtClean="0"/>
              <a:t>(Return to baseline condition)</a:t>
            </a:r>
            <a:r>
              <a:rPr lang="zh-TW" altLang="zh-TW" sz="2400" dirty="0" smtClean="0"/>
              <a:t>：基線</a:t>
            </a:r>
            <a:r>
              <a:rPr lang="zh-TW" altLang="zh-TW" sz="2400" dirty="0"/>
              <a:t>條件的重複。在試驗中恢復到基線狀態後，要求參與者停止車輛並重置模擬，以便可以開始另一項試驗</a:t>
            </a:r>
            <a:r>
              <a:rPr lang="zh-TW" altLang="zh-TW" sz="2400" dirty="0" smtClean="0"/>
              <a:t>。</a:t>
            </a:r>
            <a:endParaRPr lang="en-US" altLang="zh-TW" sz="2400" dirty="0" smtClean="0"/>
          </a:p>
        </p:txBody>
      </p:sp>
      <p:sp>
        <p:nvSpPr>
          <p:cNvPr id="4" name="文字方塊 3"/>
          <p:cNvSpPr txBox="1"/>
          <p:nvPr/>
        </p:nvSpPr>
        <p:spPr>
          <a:xfrm>
            <a:off x="1176950" y="226337"/>
            <a:ext cx="4224233"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r>
              <a:rPr lang="en-US" altLang="zh-TW" sz="2400" dirty="0" smtClean="0">
                <a:solidFill>
                  <a:prstClr val="black"/>
                </a:solidFill>
              </a:rPr>
              <a:t>(</a:t>
            </a:r>
            <a:r>
              <a:rPr lang="zh-TW" altLang="zh-TW" sz="2400" dirty="0"/>
              <a:t>恢復基線</a:t>
            </a:r>
            <a:r>
              <a:rPr lang="en-US" altLang="zh-TW" sz="2400" dirty="0" smtClean="0">
                <a:solidFill>
                  <a:prstClr val="black"/>
                </a:solidFill>
              </a:rPr>
              <a:t>)</a:t>
            </a:r>
            <a:endParaRPr lang="zh-TW" altLang="en-US" sz="2400" dirty="0">
              <a:solidFill>
                <a:prstClr val="black"/>
              </a:solidFill>
            </a:endParaRPr>
          </a:p>
        </p:txBody>
      </p:sp>
    </p:spTree>
    <p:extLst>
      <p:ext uri="{BB962C8B-B14F-4D97-AF65-F5344CB8AC3E}">
        <p14:creationId xmlns:p14="http://schemas.microsoft.com/office/powerpoint/2010/main" val="3653295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76950" y="226337"/>
            <a:ext cx="1871025"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程序</a:t>
            </a:r>
            <a:endParaRPr lang="zh-TW" altLang="en-US" sz="2400" dirty="0">
              <a:solidFill>
                <a:prstClr val="black"/>
              </a:solidFill>
            </a:endParaRPr>
          </a:p>
        </p:txBody>
      </p:sp>
      <p:pic>
        <p:nvPicPr>
          <p:cNvPr id="5" name="圖片 4"/>
          <p:cNvPicPr>
            <a:picLocks noChangeAspect="1"/>
          </p:cNvPicPr>
          <p:nvPr/>
        </p:nvPicPr>
        <p:blipFill>
          <a:blip r:embed="rId2"/>
          <a:stretch>
            <a:fillRect/>
          </a:stretch>
        </p:blipFill>
        <p:spPr>
          <a:xfrm>
            <a:off x="0" y="1078671"/>
            <a:ext cx="12192000" cy="5513888"/>
          </a:xfrm>
          <a:prstGeom prst="rect">
            <a:avLst/>
          </a:prstGeom>
        </p:spPr>
      </p:pic>
    </p:spTree>
    <p:extLst>
      <p:ext uri="{BB962C8B-B14F-4D97-AF65-F5344CB8AC3E}">
        <p14:creationId xmlns:p14="http://schemas.microsoft.com/office/powerpoint/2010/main" val="165167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76950" y="226337"/>
            <a:ext cx="1871025"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程序</a:t>
            </a:r>
            <a:endParaRPr lang="zh-TW" altLang="en-US" sz="2400" dirty="0">
              <a:solidFill>
                <a:prstClr val="black"/>
              </a:solidFill>
            </a:endParaRPr>
          </a:p>
        </p:txBody>
      </p:sp>
      <p:pic>
        <p:nvPicPr>
          <p:cNvPr id="4" name="圖片 3"/>
          <p:cNvPicPr>
            <a:picLocks noChangeAspect="1"/>
          </p:cNvPicPr>
          <p:nvPr/>
        </p:nvPicPr>
        <p:blipFill>
          <a:blip r:embed="rId2"/>
          <a:stretch>
            <a:fillRect/>
          </a:stretch>
        </p:blipFill>
        <p:spPr>
          <a:xfrm>
            <a:off x="0" y="1169473"/>
            <a:ext cx="12195497" cy="4814867"/>
          </a:xfrm>
          <a:prstGeom prst="rect">
            <a:avLst/>
          </a:prstGeom>
        </p:spPr>
      </p:pic>
    </p:spTree>
    <p:extLst>
      <p:ext uri="{BB962C8B-B14F-4D97-AF65-F5344CB8AC3E}">
        <p14:creationId xmlns:p14="http://schemas.microsoft.com/office/powerpoint/2010/main" val="17659497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每個受測者完成了</a:t>
            </a:r>
            <a:r>
              <a:rPr lang="en-US" altLang="zh-TW" sz="2400" dirty="0" smtClean="0"/>
              <a:t>7</a:t>
            </a:r>
            <a:r>
              <a:rPr lang="zh-TW" altLang="en-US" sz="2400" dirty="0" smtClean="0"/>
              <a:t>個試驗，每個試驗都包含上述四個條件</a:t>
            </a:r>
            <a:endParaRPr lang="en-US" altLang="zh-TW" sz="2400" dirty="0" smtClean="0"/>
          </a:p>
          <a:p>
            <a:pPr marL="342900" indent="-342900">
              <a:lnSpc>
                <a:spcPct val="150000"/>
              </a:lnSpc>
              <a:buFont typeface="Arial" panose="020B0604020202020204" pitchFamily="34" charset="0"/>
              <a:buChar char="•"/>
            </a:pPr>
            <a:r>
              <a:rPr lang="zh-TW" altLang="en-US" sz="2400" dirty="0" smtClean="0"/>
              <a:t>以隨機生成的順序為每個受測者呈現不同速度變化。</a:t>
            </a:r>
            <a:endParaRPr lang="en-US" altLang="zh-TW" sz="2400" dirty="0" smtClean="0"/>
          </a:p>
          <a:p>
            <a:pPr marL="342900" indent="-342900">
              <a:lnSpc>
                <a:spcPct val="150000"/>
              </a:lnSpc>
              <a:buFont typeface="Arial" panose="020B0604020202020204" pitchFamily="34" charset="0"/>
              <a:buChar char="•"/>
            </a:pPr>
            <a:r>
              <a:rPr lang="zh-TW" altLang="en-US" sz="2400" dirty="0" smtClean="0"/>
              <a:t>參與者之間的負載和無負載條件是平衡的。這意味著</a:t>
            </a:r>
            <a:r>
              <a:rPr lang="en-US" altLang="zh-TW" sz="2400" dirty="0" smtClean="0"/>
              <a:t>26</a:t>
            </a:r>
            <a:r>
              <a:rPr lang="zh-TW" altLang="en-US" sz="2400" dirty="0" smtClean="0"/>
              <a:t>名參與者（</a:t>
            </a:r>
            <a:r>
              <a:rPr lang="en-US" altLang="zh-TW" sz="2400" dirty="0" smtClean="0"/>
              <a:t>11</a:t>
            </a:r>
            <a:r>
              <a:rPr lang="zh-TW" altLang="en-US" sz="2400" dirty="0" smtClean="0"/>
              <a:t>名男性，</a:t>
            </a:r>
            <a:r>
              <a:rPr lang="en-US" altLang="zh-TW" sz="2400" dirty="0" smtClean="0"/>
              <a:t>15</a:t>
            </a:r>
            <a:r>
              <a:rPr lang="zh-TW" altLang="en-US" sz="2400" dirty="0" smtClean="0"/>
              <a:t>名女性）執行了表</a:t>
            </a:r>
            <a:r>
              <a:rPr lang="en-US" altLang="zh-TW" sz="2400" dirty="0" smtClean="0"/>
              <a:t>1</a:t>
            </a:r>
            <a:r>
              <a:rPr lang="zh-TW" altLang="en-US" sz="2400" dirty="0" smtClean="0"/>
              <a:t>中所述的任務，</a:t>
            </a:r>
            <a:r>
              <a:rPr lang="en-US" altLang="zh-TW" sz="2400" dirty="0" smtClean="0"/>
              <a:t>27</a:t>
            </a:r>
            <a:r>
              <a:rPr lang="zh-TW" altLang="en-US" sz="2400" dirty="0" smtClean="0"/>
              <a:t>名參與者（</a:t>
            </a:r>
            <a:r>
              <a:rPr lang="en-US" altLang="zh-TW" sz="2400" dirty="0" smtClean="0"/>
              <a:t>10</a:t>
            </a:r>
            <a:r>
              <a:rPr lang="zh-TW" altLang="en-US" sz="2400" dirty="0" smtClean="0"/>
              <a:t>名男性，</a:t>
            </a:r>
            <a:r>
              <a:rPr lang="en-US" altLang="zh-TW" sz="2400" dirty="0" smtClean="0"/>
              <a:t>17</a:t>
            </a:r>
            <a:r>
              <a:rPr lang="zh-TW" altLang="en-US" sz="2400" dirty="0" smtClean="0"/>
              <a:t>名女性）在無負荷之前完成了每個試驗的負荷條件。</a:t>
            </a:r>
            <a:endParaRPr lang="en-US" altLang="zh-TW" sz="2400" dirty="0" smtClean="0"/>
          </a:p>
          <a:p>
            <a:pPr marL="342900" indent="-342900">
              <a:lnSpc>
                <a:spcPct val="150000"/>
              </a:lnSpc>
              <a:buFont typeface="Arial" panose="020B0604020202020204" pitchFamily="34" charset="0"/>
              <a:buChar char="•"/>
            </a:pPr>
            <a:r>
              <a:rPr lang="zh-TW" altLang="en-US" sz="2400" dirty="0" smtClean="0"/>
              <a:t>平均整個實驗大約需要一個半小時才能完成。</a:t>
            </a:r>
            <a:endParaRPr lang="zh-TW" altLang="en-US" sz="2400" dirty="0">
              <a:solidFill>
                <a:prstClr val="black"/>
              </a:solidFill>
            </a:endParaRPr>
          </a:p>
        </p:txBody>
      </p:sp>
      <p:sp>
        <p:nvSpPr>
          <p:cNvPr id="4" name="文字方塊 3"/>
          <p:cNvSpPr txBox="1"/>
          <p:nvPr/>
        </p:nvSpPr>
        <p:spPr>
          <a:xfrm>
            <a:off x="1176950" y="226337"/>
            <a:ext cx="2893741"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受</a:t>
            </a:r>
            <a:r>
              <a:rPr lang="zh-TW" altLang="en-US" sz="2400" dirty="0" smtClean="0">
                <a:solidFill>
                  <a:prstClr val="black"/>
                </a:solidFill>
              </a:rPr>
              <a:t>測者工作</a:t>
            </a:r>
            <a:endParaRPr lang="zh-TW" altLang="en-US" sz="2400" dirty="0">
              <a:solidFill>
                <a:prstClr val="black"/>
              </a:solidFill>
            </a:endParaRPr>
          </a:p>
        </p:txBody>
      </p:sp>
    </p:spTree>
    <p:extLst>
      <p:ext uri="{BB962C8B-B14F-4D97-AF65-F5344CB8AC3E}">
        <p14:creationId xmlns:p14="http://schemas.microsoft.com/office/powerpoint/2010/main" val="40845077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收集任務受測者的任務難度，工作量，風險感知和典型行駛速度的等級，並記錄受測者每種速度類別（</a:t>
            </a:r>
            <a:r>
              <a:rPr lang="en-US" altLang="zh-TW" sz="2400" dirty="0" smtClean="0"/>
              <a:t>+/- 0</a:t>
            </a:r>
            <a:r>
              <a:rPr lang="zh-TW" altLang="en-US" sz="2400" dirty="0" smtClean="0"/>
              <a:t>、</a:t>
            </a:r>
            <a:r>
              <a:rPr lang="en-US" altLang="zh-TW" sz="2400" dirty="0" smtClean="0"/>
              <a:t>10</a:t>
            </a:r>
            <a:r>
              <a:rPr lang="zh-TW" altLang="en-US" sz="2400" dirty="0" smtClean="0"/>
              <a:t>、</a:t>
            </a:r>
            <a:r>
              <a:rPr lang="en-US" altLang="zh-TW" sz="2400" dirty="0" smtClean="0"/>
              <a:t>20</a:t>
            </a:r>
            <a:r>
              <a:rPr lang="zh-TW" altLang="en-US" sz="2400" dirty="0" smtClean="0"/>
              <a:t>、</a:t>
            </a:r>
            <a:r>
              <a:rPr lang="en-US" altLang="zh-TW" sz="2400" dirty="0" smtClean="0"/>
              <a:t>30 km / h</a:t>
            </a:r>
            <a:r>
              <a:rPr lang="zh-TW" altLang="en-US" sz="2400" dirty="0" smtClean="0"/>
              <a:t>）和狀況（基線，空載，加載，返回基線）。</a:t>
            </a:r>
            <a:endParaRPr lang="en-US" altLang="zh-TW" sz="2400" dirty="0" smtClean="0"/>
          </a:p>
          <a:p>
            <a:pPr marL="342900" indent="-342900">
              <a:lnSpc>
                <a:spcPct val="150000"/>
              </a:lnSpc>
              <a:buFont typeface="Arial" panose="020B0604020202020204" pitchFamily="34" charset="0"/>
              <a:buChar char="•"/>
            </a:pPr>
            <a:r>
              <a:rPr lang="zh-TW" altLang="en-US" sz="2400" dirty="0" smtClean="0"/>
              <a:t>實驗中的</a:t>
            </a:r>
            <a:r>
              <a:rPr lang="zh-TW" altLang="en-US" sz="2400" b="1" dirty="0" smtClean="0"/>
              <a:t>獨立變量</a:t>
            </a:r>
            <a:r>
              <a:rPr lang="zh-TW" altLang="en-US" sz="2400" dirty="0" smtClean="0"/>
              <a:t>是速度條件（</a:t>
            </a:r>
            <a:r>
              <a:rPr lang="en-US" altLang="zh-TW" sz="2400" dirty="0" smtClean="0"/>
              <a:t>+/- 0</a:t>
            </a:r>
            <a:r>
              <a:rPr lang="zh-TW" altLang="en-US" sz="2400" dirty="0" smtClean="0"/>
              <a:t>、</a:t>
            </a:r>
            <a:r>
              <a:rPr lang="en-US" altLang="zh-TW" sz="2400" dirty="0" smtClean="0"/>
              <a:t>10</a:t>
            </a:r>
            <a:r>
              <a:rPr lang="zh-TW" altLang="en-US" sz="2400" dirty="0" smtClean="0"/>
              <a:t>、</a:t>
            </a:r>
            <a:r>
              <a:rPr lang="en-US" altLang="zh-TW" sz="2400" dirty="0" smtClean="0"/>
              <a:t>20</a:t>
            </a:r>
            <a:r>
              <a:rPr lang="zh-TW" altLang="en-US" sz="2400" dirty="0" smtClean="0"/>
              <a:t>、</a:t>
            </a:r>
            <a:r>
              <a:rPr lang="en-US" altLang="zh-TW" sz="2400" dirty="0" smtClean="0"/>
              <a:t>30 km / h</a:t>
            </a:r>
            <a:r>
              <a:rPr lang="zh-TW" altLang="en-US" sz="2400" dirty="0" smtClean="0"/>
              <a:t>）和四個試驗條件</a:t>
            </a:r>
            <a:r>
              <a:rPr lang="en-US" altLang="zh-TW" sz="2400" dirty="0" smtClean="0"/>
              <a:t>(</a:t>
            </a:r>
            <a:r>
              <a:rPr lang="zh-TW" altLang="en-US" sz="2400" dirty="0" smtClean="0"/>
              <a:t>基線條件、沒有負載、負載條件與</a:t>
            </a:r>
            <a:r>
              <a:rPr lang="zh-TW" altLang="zh-TW" sz="2400" dirty="0" smtClean="0"/>
              <a:t>恢復基線</a:t>
            </a:r>
            <a:r>
              <a:rPr lang="en-US" altLang="zh-TW" sz="2400" dirty="0" smtClean="0"/>
              <a:t>)</a:t>
            </a:r>
            <a:r>
              <a:rPr lang="zh-TW" altLang="en-US" sz="2400" dirty="0" smtClean="0"/>
              <a:t>。</a:t>
            </a:r>
            <a:r>
              <a:rPr lang="zh-TW" altLang="en-US" sz="2400" b="1" dirty="0" smtClean="0"/>
              <a:t>因變量</a:t>
            </a:r>
            <a:r>
              <a:rPr lang="zh-TW" altLang="en-US" sz="2400" dirty="0" smtClean="0"/>
              <a:t>是實際</a:t>
            </a:r>
            <a:r>
              <a:rPr lang="zh-TW" altLang="en-US" sz="2400" dirty="0" smtClean="0"/>
              <a:t>的</a:t>
            </a:r>
            <a:r>
              <a:rPr lang="zh-TW" altLang="en-US" sz="2400" b="1" dirty="0" smtClean="0"/>
              <a:t>駕駛速度</a:t>
            </a:r>
            <a:r>
              <a:rPr lang="zh-TW" altLang="en-US" sz="2400" dirty="0" smtClean="0"/>
              <a:t>以及任務難度，風險感覺，共作量和典型的行駛速度問題的</a:t>
            </a:r>
            <a:r>
              <a:rPr lang="zh-TW" altLang="en-US" sz="2400" b="1" dirty="0" smtClean="0"/>
              <a:t>主觀等級</a:t>
            </a:r>
            <a:r>
              <a:rPr lang="zh-TW" altLang="en-US" sz="2400" dirty="0" smtClean="0"/>
              <a:t>。 </a:t>
            </a:r>
            <a:endParaRPr lang="en-US" altLang="zh-TW" sz="2400" dirty="0" smtClean="0"/>
          </a:p>
          <a:p>
            <a:pPr marL="342900" indent="-342900">
              <a:lnSpc>
                <a:spcPct val="150000"/>
              </a:lnSpc>
              <a:buFont typeface="Arial" panose="020B0604020202020204" pitchFamily="34" charset="0"/>
              <a:buChar char="•"/>
            </a:pPr>
            <a:r>
              <a:rPr lang="en-US" altLang="zh-TW" sz="2400" dirty="0" smtClean="0"/>
              <a:t>PASAT</a:t>
            </a:r>
            <a:r>
              <a:rPr lang="zh-TW" altLang="en-US" sz="2400" dirty="0" smtClean="0"/>
              <a:t>任務的準確性。</a:t>
            </a:r>
            <a:endParaRPr lang="en-US" altLang="zh-TW" sz="2400" dirty="0" smtClean="0"/>
          </a:p>
          <a:p>
            <a:pPr marL="342900" indent="-342900">
              <a:lnSpc>
                <a:spcPct val="150000"/>
              </a:lnSpc>
              <a:buFont typeface="Arial" panose="020B0604020202020204" pitchFamily="34" charset="0"/>
              <a:buChar char="•"/>
            </a:pPr>
            <a:r>
              <a:rPr lang="zh-TW" altLang="en-US" sz="2400" dirty="0" smtClean="0"/>
              <a:t>用</a:t>
            </a:r>
            <a:r>
              <a:rPr lang="en-US" altLang="zh-TW" sz="2400" dirty="0" smtClean="0"/>
              <a:t>Windows</a:t>
            </a:r>
            <a:r>
              <a:rPr lang="zh-TW" altLang="en-US" sz="2400" dirty="0" smtClean="0"/>
              <a:t> 的</a:t>
            </a:r>
            <a:r>
              <a:rPr lang="en-US" altLang="zh-TW" sz="2400" dirty="0" smtClean="0"/>
              <a:t>SPSS 16</a:t>
            </a:r>
            <a:r>
              <a:rPr lang="zh-TW" altLang="en-US" sz="2400" dirty="0" smtClean="0"/>
              <a:t> 和</a:t>
            </a:r>
            <a:r>
              <a:rPr lang="en-US" altLang="zh-TW" sz="2400" dirty="0" smtClean="0"/>
              <a:t>Macintosh</a:t>
            </a:r>
            <a:r>
              <a:rPr lang="zh-TW" altLang="en-US" sz="2400" dirty="0" smtClean="0"/>
              <a:t> 的</a:t>
            </a:r>
            <a:r>
              <a:rPr lang="en-US" altLang="zh-TW" sz="2400" dirty="0" smtClean="0"/>
              <a:t>IBM SPSS 18</a:t>
            </a:r>
            <a:r>
              <a:rPr lang="zh-TW" altLang="en-US" sz="2400" dirty="0" smtClean="0"/>
              <a:t> 進行分析。</a:t>
            </a:r>
            <a:endParaRPr lang="zh-TW" altLang="en-US" sz="2400" dirty="0">
              <a:solidFill>
                <a:prstClr val="black"/>
              </a:solidFill>
            </a:endParaRPr>
          </a:p>
        </p:txBody>
      </p:sp>
      <p:sp>
        <p:nvSpPr>
          <p:cNvPr id="3" name="文字方塊 2"/>
          <p:cNvSpPr txBox="1"/>
          <p:nvPr/>
        </p:nvSpPr>
        <p:spPr>
          <a:xfrm>
            <a:off x="1176950" y="226337"/>
            <a:ext cx="2486578"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資料分析</a:t>
            </a:r>
            <a:endParaRPr lang="zh-TW" altLang="en-US" sz="2400" dirty="0">
              <a:solidFill>
                <a:prstClr val="black"/>
              </a:solidFill>
            </a:endParaRPr>
          </a:p>
        </p:txBody>
      </p:sp>
    </p:spTree>
    <p:extLst>
      <p:ext uri="{BB962C8B-B14F-4D97-AF65-F5344CB8AC3E}">
        <p14:creationId xmlns:p14="http://schemas.microsoft.com/office/powerpoint/2010/main" val="346572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397031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prstClr val="black"/>
                </a:solidFill>
                <a:latin typeface="Times New Roman" panose="02020603050405020304" pitchFamily="18" charset="0"/>
                <a:cs typeface="Times New Roman" panose="02020603050405020304" pitchFamily="18" charset="0"/>
              </a:rPr>
              <a:t>駕駛員行為的動機理論可以大致分為兩類</a:t>
            </a:r>
            <a:r>
              <a:rPr lang="zh-TW" altLang="en-US" sz="2400" dirty="0" smtClean="0">
                <a:solidFill>
                  <a:prstClr val="black"/>
                </a:solidFill>
                <a:latin typeface="Times New Roman" panose="02020603050405020304" pitchFamily="18" charset="0"/>
                <a:cs typeface="Times New Roman" panose="02020603050405020304" pitchFamily="18" charset="0"/>
              </a:rPr>
              <a:t>。</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400" dirty="0" smtClean="0">
                <a:solidFill>
                  <a:prstClr val="black"/>
                </a:solidFill>
                <a:latin typeface="Times New Roman" panose="02020603050405020304" pitchFamily="18" charset="0"/>
                <a:cs typeface="Times New Roman" panose="02020603050405020304" pitchFamily="18" charset="0"/>
              </a:rPr>
              <a:t>第一類由駕駛員</a:t>
            </a:r>
            <a:r>
              <a:rPr lang="zh-TW" altLang="en-US" sz="2400" dirty="0">
                <a:solidFill>
                  <a:prstClr val="black"/>
                </a:solidFill>
                <a:latin typeface="Times New Roman" panose="02020603050405020304" pitchFamily="18" charset="0"/>
                <a:cs typeface="Times New Roman" panose="02020603050405020304" pitchFamily="18" charset="0"/>
              </a:rPr>
              <a:t>不斷意識到，監視並試圖維持變量的設定水平或範圍（例如風險）的理論組成</a:t>
            </a:r>
            <a:r>
              <a:rPr lang="zh-TW" altLang="en-US" sz="2400" dirty="0" smtClean="0">
                <a:solidFill>
                  <a:prstClr val="black"/>
                </a:solidFill>
                <a:latin typeface="Times New Roman" panose="02020603050405020304" pitchFamily="18" charset="0"/>
                <a:cs typeface="Times New Roman" panose="02020603050405020304" pitchFamily="18" charset="0"/>
              </a:rPr>
              <a:t>。</a:t>
            </a:r>
            <a:r>
              <a:rPr lang="zh-TW" altLang="en-US" sz="2400" dirty="0">
                <a:solidFill>
                  <a:prstClr val="black"/>
                </a:solidFill>
                <a:latin typeface="Times New Roman" panose="02020603050405020304" pitchFamily="18" charset="0"/>
                <a:cs typeface="Times New Roman" panose="02020603050405020304" pitchFamily="18" charset="0"/>
              </a:rPr>
              <a:t> （</a:t>
            </a:r>
            <a:r>
              <a:rPr lang="en-US" altLang="zh-TW" sz="2400" dirty="0" err="1">
                <a:solidFill>
                  <a:prstClr val="black"/>
                </a:solidFill>
                <a:latin typeface="Times New Roman" panose="02020603050405020304" pitchFamily="18" charset="0"/>
                <a:cs typeface="Times New Roman" panose="02020603050405020304" pitchFamily="18" charset="0"/>
              </a:rPr>
              <a:t>Michon</a:t>
            </a:r>
            <a:r>
              <a:rPr lang="en-US" altLang="zh-TW" sz="2400" dirty="0">
                <a:solidFill>
                  <a:prstClr val="black"/>
                </a:solidFill>
                <a:latin typeface="Times New Roman" panose="02020603050405020304" pitchFamily="18" charset="0"/>
                <a:cs typeface="Times New Roman" panose="02020603050405020304" pitchFamily="18" charset="0"/>
              </a:rPr>
              <a:t>, 1989; </a:t>
            </a:r>
            <a:r>
              <a:rPr lang="en-US" altLang="zh-TW" sz="2400" dirty="0" err="1">
                <a:solidFill>
                  <a:prstClr val="black"/>
                </a:solidFill>
                <a:latin typeface="Times New Roman" panose="02020603050405020304" pitchFamily="18" charset="0"/>
                <a:cs typeface="Times New Roman" panose="02020603050405020304" pitchFamily="18" charset="0"/>
              </a:rPr>
              <a:t>Ranney</a:t>
            </a:r>
            <a:r>
              <a:rPr lang="en-US" altLang="zh-TW" sz="2400" dirty="0">
                <a:solidFill>
                  <a:prstClr val="black"/>
                </a:solidFill>
                <a:latin typeface="Times New Roman" panose="02020603050405020304" pitchFamily="18" charset="0"/>
                <a:cs typeface="Times New Roman" panose="02020603050405020304" pitchFamily="18" charset="0"/>
              </a:rPr>
              <a:t>, 1994; </a:t>
            </a:r>
            <a:r>
              <a:rPr lang="en-US" altLang="zh-TW" sz="2400" dirty="0" err="1">
                <a:solidFill>
                  <a:prstClr val="black"/>
                </a:solidFill>
                <a:latin typeface="Times New Roman" panose="02020603050405020304" pitchFamily="18" charset="0"/>
                <a:cs typeface="Times New Roman" panose="02020603050405020304" pitchFamily="18" charset="0"/>
              </a:rPr>
              <a:t>Rothengatter</a:t>
            </a:r>
            <a:r>
              <a:rPr lang="en-US" altLang="zh-TW" sz="2400" dirty="0">
                <a:solidFill>
                  <a:prstClr val="black"/>
                </a:solidFill>
                <a:latin typeface="Times New Roman" panose="02020603050405020304" pitchFamily="18" charset="0"/>
                <a:cs typeface="Times New Roman" panose="02020603050405020304" pitchFamily="18" charset="0"/>
              </a:rPr>
              <a:t>, 2002</a:t>
            </a:r>
            <a:r>
              <a:rPr lang="zh-TW" altLang="en-US" sz="2400" dirty="0">
                <a:solidFill>
                  <a:prstClr val="black"/>
                </a:solidFill>
                <a:latin typeface="Times New Roman" panose="02020603050405020304" pitchFamily="18" charset="0"/>
                <a:cs typeface="Times New Roman" panose="02020603050405020304" pitchFamily="18" charset="0"/>
              </a:rPr>
              <a:t>）</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400" dirty="0" smtClean="0">
                <a:solidFill>
                  <a:prstClr val="black"/>
                </a:solidFill>
                <a:latin typeface="Times New Roman" panose="02020603050405020304" pitchFamily="18" charset="0"/>
                <a:cs typeface="Times New Roman" panose="02020603050405020304" pitchFamily="18" charset="0"/>
              </a:rPr>
              <a:t>第二類理論</a:t>
            </a:r>
            <a:r>
              <a:rPr lang="zh-TW" altLang="en-US" sz="2400" dirty="0">
                <a:solidFill>
                  <a:prstClr val="black"/>
                </a:solidFill>
                <a:latin typeface="Times New Roman" panose="02020603050405020304" pitchFamily="18" charset="0"/>
                <a:cs typeface="Times New Roman" panose="02020603050405020304" pitchFamily="18" charset="0"/>
              </a:rPr>
              <a:t>則認為，諸如感知或風險感等變量僅在駕駛過程中的特定時間才</a:t>
            </a:r>
            <a:r>
              <a:rPr lang="zh-TW" altLang="en-US" sz="2400" dirty="0" smtClean="0">
                <a:solidFill>
                  <a:prstClr val="black"/>
                </a:solidFill>
                <a:latin typeface="Times New Roman" panose="02020603050405020304" pitchFamily="18" charset="0"/>
                <a:cs typeface="Times New Roman" panose="02020603050405020304" pitchFamily="18" charset="0"/>
              </a:rPr>
              <a:t>相關，即</a:t>
            </a:r>
            <a:r>
              <a:rPr lang="zh-TW" altLang="en-US" sz="2400" dirty="0">
                <a:solidFill>
                  <a:prstClr val="black"/>
                </a:solidFill>
                <a:latin typeface="Times New Roman" panose="02020603050405020304" pitchFamily="18" charset="0"/>
                <a:cs typeface="Times New Roman" panose="02020603050405020304" pitchFamily="18" charset="0"/>
              </a:rPr>
              <a:t>僅在超過特定閾值時才經歷（</a:t>
            </a:r>
            <a:r>
              <a:rPr lang="en-US" altLang="zh-TW" sz="2400" dirty="0" err="1" smtClean="0">
                <a:solidFill>
                  <a:prstClr val="black"/>
                </a:solidFill>
                <a:latin typeface="Times New Roman" panose="02020603050405020304" pitchFamily="18" charset="0"/>
                <a:cs typeface="Times New Roman" panose="02020603050405020304" pitchFamily="18" charset="0"/>
              </a:rPr>
              <a:t>Michon</a:t>
            </a:r>
            <a:r>
              <a:rPr lang="en-US" altLang="zh-TW" sz="2400" dirty="0" smtClean="0">
                <a:solidFill>
                  <a:prstClr val="black"/>
                </a:solidFill>
                <a:latin typeface="Times New Roman" panose="02020603050405020304" pitchFamily="18" charset="0"/>
                <a:cs typeface="Times New Roman" panose="02020603050405020304" pitchFamily="18" charset="0"/>
              </a:rPr>
              <a:t>, 1989</a:t>
            </a:r>
            <a:r>
              <a:rPr lang="en-US" altLang="zh-TW" sz="2400" dirty="0">
                <a:solidFill>
                  <a:prstClr val="black"/>
                </a:solidFill>
                <a:latin typeface="Times New Roman" panose="02020603050405020304" pitchFamily="18" charset="0"/>
                <a:cs typeface="Times New Roman" panose="02020603050405020304" pitchFamily="18" charset="0"/>
              </a:rPr>
              <a:t>; </a:t>
            </a:r>
            <a:r>
              <a:rPr lang="en-US" altLang="zh-TW" sz="2400" dirty="0" err="1" smtClean="0">
                <a:solidFill>
                  <a:prstClr val="black"/>
                </a:solidFill>
                <a:latin typeface="Times New Roman" panose="02020603050405020304" pitchFamily="18" charset="0"/>
                <a:cs typeface="Times New Roman" panose="02020603050405020304" pitchFamily="18" charset="0"/>
              </a:rPr>
              <a:t>Ranney</a:t>
            </a:r>
            <a:r>
              <a:rPr lang="en-US" altLang="zh-TW" sz="2400" dirty="0" smtClean="0">
                <a:solidFill>
                  <a:prstClr val="black"/>
                </a:solidFill>
                <a:latin typeface="Times New Roman" panose="02020603050405020304" pitchFamily="18" charset="0"/>
                <a:cs typeface="Times New Roman" panose="02020603050405020304" pitchFamily="18" charset="0"/>
              </a:rPr>
              <a:t>, 1994</a:t>
            </a:r>
            <a:r>
              <a:rPr lang="en-US" altLang="zh-TW" sz="2400" dirty="0">
                <a:solidFill>
                  <a:prstClr val="black"/>
                </a:solidFill>
                <a:latin typeface="Times New Roman" panose="02020603050405020304" pitchFamily="18" charset="0"/>
                <a:cs typeface="Times New Roman" panose="02020603050405020304" pitchFamily="18" charset="0"/>
              </a:rPr>
              <a:t>; </a:t>
            </a:r>
            <a:r>
              <a:rPr lang="en-US" altLang="zh-TW" sz="2400" dirty="0" err="1" smtClean="0">
                <a:solidFill>
                  <a:prstClr val="black"/>
                </a:solidFill>
                <a:latin typeface="Times New Roman" panose="02020603050405020304" pitchFamily="18" charset="0"/>
                <a:cs typeface="Times New Roman" panose="02020603050405020304" pitchFamily="18" charset="0"/>
              </a:rPr>
              <a:t>Rothengatter</a:t>
            </a:r>
            <a:r>
              <a:rPr lang="en-US" altLang="zh-TW" sz="2400" dirty="0" smtClean="0">
                <a:solidFill>
                  <a:prstClr val="black"/>
                </a:solidFill>
                <a:latin typeface="Times New Roman" panose="02020603050405020304" pitchFamily="18" charset="0"/>
                <a:cs typeface="Times New Roman" panose="02020603050405020304" pitchFamily="18" charset="0"/>
              </a:rPr>
              <a:t>, 2002</a:t>
            </a:r>
            <a:r>
              <a:rPr lang="zh-TW" altLang="en-US" sz="2400" dirty="0">
                <a:solidFill>
                  <a:prstClr val="black"/>
                </a:solidFill>
                <a:latin typeface="Times New Roman" panose="02020603050405020304" pitchFamily="18" charset="0"/>
                <a:cs typeface="Times New Roman" panose="02020603050405020304" pitchFamily="18" charset="0"/>
              </a:rPr>
              <a:t>）</a:t>
            </a:r>
            <a:endParaRPr lang="zh-TW" altLang="en-US" sz="2400" dirty="0">
              <a:solidFill>
                <a:prstClr val="black"/>
              </a:solidFill>
            </a:endParaRPr>
          </a:p>
        </p:txBody>
      </p:sp>
      <p:sp>
        <p:nvSpPr>
          <p:cNvPr id="3" name="文字方塊 2"/>
          <p:cNvSpPr txBox="1"/>
          <p:nvPr/>
        </p:nvSpPr>
        <p:spPr>
          <a:xfrm>
            <a:off x="1176950" y="226337"/>
            <a:ext cx="1741502" cy="461665"/>
          </a:xfrm>
          <a:prstGeom prst="rect">
            <a:avLst/>
          </a:prstGeom>
          <a:noFill/>
        </p:spPr>
        <p:txBody>
          <a:bodyPr wrap="none" rtlCol="0">
            <a:spAutoFit/>
          </a:bodyPr>
          <a:lstStyle/>
          <a:p>
            <a:r>
              <a:rPr lang="en-US" altLang="zh-TW" sz="2400" dirty="0">
                <a:solidFill>
                  <a:prstClr val="black"/>
                </a:solidFill>
              </a:rPr>
              <a:t>Introduction</a:t>
            </a:r>
            <a:endParaRPr lang="zh-TW" altLang="en-US" sz="2400" dirty="0">
              <a:solidFill>
                <a:prstClr val="black"/>
              </a:solidFill>
            </a:endParaRPr>
          </a:p>
        </p:txBody>
      </p:sp>
    </p:spTree>
    <p:extLst>
      <p:ext uri="{BB962C8B-B14F-4D97-AF65-F5344CB8AC3E}">
        <p14:creationId xmlns:p14="http://schemas.microsoft.com/office/powerpoint/2010/main" val="3077782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對每個主觀變量進行單獨的重複測量</a:t>
            </a:r>
            <a:r>
              <a:rPr lang="en-US" altLang="zh-TW" sz="2400" dirty="0" smtClean="0"/>
              <a:t>MANOVA</a:t>
            </a:r>
            <a:r>
              <a:rPr lang="zh-TW" altLang="en-US" sz="2400" dirty="0" smtClean="0"/>
              <a:t>分析，以七個速度中的每一個在多項式對比，基線，無負荷，負荷和返回基線的情況下，將它們在四種不同條件之間進行比較。</a:t>
            </a:r>
            <a:endParaRPr lang="en-US" altLang="zh-TW" sz="2400" dirty="0" smtClean="0"/>
          </a:p>
          <a:p>
            <a:pPr marL="342900" indent="-342900">
              <a:lnSpc>
                <a:spcPct val="150000"/>
              </a:lnSpc>
              <a:buFont typeface="Arial" panose="020B0604020202020204" pitchFamily="34" charset="0"/>
              <a:buChar char="•"/>
            </a:pPr>
            <a:r>
              <a:rPr lang="zh-TW" altLang="en-US" sz="2400" dirty="0" smtClean="0"/>
              <a:t>在所有速度的所有速度的四種條件下，任務難度的評分都存在顯著差異（</a:t>
            </a:r>
            <a:r>
              <a:rPr lang="en-US" altLang="zh-TW" sz="2400" dirty="0" smtClean="0"/>
              <a:t>F</a:t>
            </a:r>
            <a:r>
              <a:rPr lang="zh-TW" altLang="en-US" sz="2400" dirty="0" smtClean="0"/>
              <a:t>（</a:t>
            </a:r>
            <a:r>
              <a:rPr lang="en-US" altLang="zh-TW" sz="2400" dirty="0" smtClean="0"/>
              <a:t>3</a:t>
            </a:r>
            <a:r>
              <a:rPr lang="zh-TW" altLang="en-US" sz="2400" dirty="0" smtClean="0"/>
              <a:t>） </a:t>
            </a:r>
            <a:r>
              <a:rPr lang="en-US" altLang="zh-TW" sz="2400" dirty="0" smtClean="0"/>
              <a:t>=  31.72</a:t>
            </a:r>
            <a:r>
              <a:rPr lang="zh-TW" altLang="en-US" sz="2400" dirty="0"/>
              <a:t> </a:t>
            </a:r>
            <a:r>
              <a:rPr lang="en-US" altLang="zh-TW" sz="2400" dirty="0" smtClean="0"/>
              <a:t>to 192.91</a:t>
            </a:r>
            <a:r>
              <a:rPr lang="zh-TW" altLang="en-US" sz="2400" dirty="0" smtClean="0"/>
              <a:t>，</a:t>
            </a:r>
            <a:r>
              <a:rPr lang="en-US" altLang="zh-TW" sz="2400" dirty="0" smtClean="0"/>
              <a:t>p  &lt;  0.001</a:t>
            </a:r>
            <a:r>
              <a:rPr lang="zh-TW" altLang="en-US" sz="2400" dirty="0" smtClean="0"/>
              <a:t>，），工作量（</a:t>
            </a:r>
            <a:r>
              <a:rPr lang="en-US" altLang="zh-TW" sz="2400" dirty="0" smtClean="0"/>
              <a:t>F</a:t>
            </a:r>
            <a:r>
              <a:rPr lang="zh-TW" altLang="en-US" sz="2400" dirty="0" smtClean="0"/>
              <a:t>（</a:t>
            </a:r>
            <a:r>
              <a:rPr lang="en-US" altLang="zh-TW" sz="2400" dirty="0" smtClean="0"/>
              <a:t>3</a:t>
            </a:r>
            <a:r>
              <a:rPr lang="zh-TW" altLang="en-US" sz="2400" dirty="0" smtClean="0"/>
              <a:t>） </a:t>
            </a:r>
            <a:r>
              <a:rPr lang="en-US" altLang="zh-TW" sz="2400" dirty="0" smtClean="0"/>
              <a:t>=  25.09</a:t>
            </a:r>
            <a:r>
              <a:rPr lang="zh-TW" altLang="en-US" sz="2400" dirty="0"/>
              <a:t> </a:t>
            </a:r>
            <a:r>
              <a:rPr lang="en-US" altLang="zh-TW" sz="2400" dirty="0" smtClean="0"/>
              <a:t>to 136.66</a:t>
            </a:r>
            <a:r>
              <a:rPr lang="zh-TW" altLang="en-US" sz="2400" dirty="0" smtClean="0"/>
              <a:t>，</a:t>
            </a:r>
            <a:r>
              <a:rPr lang="en-US" altLang="zh-TW" sz="2400" dirty="0" smtClean="0"/>
              <a:t>p  &lt;  0.001</a:t>
            </a:r>
            <a:r>
              <a:rPr lang="zh-TW" altLang="en-US" sz="2400" dirty="0" smtClean="0"/>
              <a:t>），風險的感知（</a:t>
            </a:r>
            <a:r>
              <a:rPr lang="en-US" altLang="zh-TW" sz="2400" dirty="0" smtClean="0"/>
              <a:t>F</a:t>
            </a:r>
            <a:r>
              <a:rPr lang="zh-TW" altLang="en-US" sz="2400" dirty="0" smtClean="0"/>
              <a:t>（</a:t>
            </a:r>
            <a:r>
              <a:rPr lang="en-US" altLang="zh-TW" sz="2400" dirty="0" smtClean="0"/>
              <a:t>3</a:t>
            </a:r>
            <a:r>
              <a:rPr lang="zh-TW" altLang="en-US" sz="2400" dirty="0" smtClean="0"/>
              <a:t>） </a:t>
            </a:r>
            <a:r>
              <a:rPr lang="en-US" altLang="zh-TW" sz="2400" dirty="0" smtClean="0"/>
              <a:t>=  15.71</a:t>
            </a:r>
            <a:r>
              <a:rPr lang="zh-TW" altLang="en-US" sz="2400" dirty="0"/>
              <a:t> </a:t>
            </a:r>
            <a:r>
              <a:rPr lang="en-US" altLang="zh-TW" sz="2400" dirty="0" smtClean="0"/>
              <a:t>to 187.85</a:t>
            </a:r>
            <a:r>
              <a:rPr lang="zh-TW" altLang="en-US" sz="2400" dirty="0" smtClean="0"/>
              <a:t>，</a:t>
            </a:r>
            <a:r>
              <a:rPr lang="en-US" altLang="zh-TW" sz="2400" dirty="0" smtClean="0"/>
              <a:t>p  &lt;  0.001</a:t>
            </a:r>
            <a:r>
              <a:rPr lang="zh-TW" altLang="en-US" sz="2400" dirty="0" smtClean="0"/>
              <a:t>），和典型的速度（</a:t>
            </a:r>
            <a:r>
              <a:rPr lang="en-US" altLang="zh-TW" sz="2400" dirty="0" smtClean="0"/>
              <a:t>F</a:t>
            </a:r>
            <a:r>
              <a:rPr lang="zh-TW" altLang="en-US" sz="2400" dirty="0" smtClean="0"/>
              <a:t>（</a:t>
            </a:r>
            <a:r>
              <a:rPr lang="en-US" altLang="zh-TW" sz="2400" dirty="0" smtClean="0"/>
              <a:t>3</a:t>
            </a:r>
            <a:r>
              <a:rPr lang="zh-TW" altLang="en-US" sz="2400" dirty="0" smtClean="0"/>
              <a:t>） </a:t>
            </a:r>
            <a:r>
              <a:rPr lang="en-US" altLang="zh-TW" sz="2400" dirty="0" smtClean="0"/>
              <a:t>=  22.31</a:t>
            </a:r>
            <a:r>
              <a:rPr lang="zh-TW" altLang="en-US" sz="2400" dirty="0"/>
              <a:t> </a:t>
            </a:r>
            <a:r>
              <a:rPr lang="en-US" altLang="zh-TW" sz="2400" dirty="0" smtClean="0"/>
              <a:t>to 91.47</a:t>
            </a:r>
            <a:r>
              <a:rPr lang="zh-TW" altLang="en-US" sz="2400" dirty="0" smtClean="0"/>
              <a:t>，</a:t>
            </a:r>
            <a:r>
              <a:rPr lang="en-US" altLang="zh-TW" sz="2400" dirty="0" smtClean="0"/>
              <a:t>p  &lt;  0.001</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a:solidFill>
                  <a:prstClr val="black"/>
                </a:solidFill>
              </a:rPr>
              <a:t>主效果有顯著，</a:t>
            </a:r>
            <a:r>
              <a:rPr lang="zh-TW" altLang="en-US" sz="2400" dirty="0" smtClean="0">
                <a:solidFill>
                  <a:prstClr val="black"/>
                </a:solidFill>
              </a:rPr>
              <a:t>接著採用</a:t>
            </a:r>
            <a:r>
              <a:rPr lang="en-US" altLang="zh-TW" sz="2400" dirty="0" err="1" smtClean="0"/>
              <a:t>Bonferroni</a:t>
            </a:r>
            <a:r>
              <a:rPr lang="zh-TW" altLang="zh-TW" sz="2400" dirty="0" smtClean="0"/>
              <a:t>校正的事後檢驗</a:t>
            </a:r>
            <a:r>
              <a:rPr lang="zh-TW" altLang="en-US" sz="2400" dirty="0" smtClean="0"/>
              <a:t>。</a:t>
            </a:r>
            <a:endParaRPr lang="zh-TW" altLang="en-US" sz="2400" dirty="0">
              <a:solidFill>
                <a:prstClr val="black"/>
              </a:solidFill>
            </a:endParaRPr>
          </a:p>
        </p:txBody>
      </p:sp>
      <p:sp>
        <p:nvSpPr>
          <p:cNvPr id="3" name="文字方塊 2"/>
          <p:cNvSpPr txBox="1"/>
          <p:nvPr/>
        </p:nvSpPr>
        <p:spPr>
          <a:xfrm>
            <a:off x="1176950" y="226337"/>
            <a:ext cx="10129696"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zh-TW" sz="3200" dirty="0"/>
              <a:t>任務</a:t>
            </a:r>
            <a:r>
              <a:rPr lang="zh-TW" altLang="zh-TW" sz="3200" dirty="0" smtClean="0"/>
              <a:t>難度</a:t>
            </a:r>
            <a:r>
              <a:rPr lang="zh-TW" altLang="en-US" sz="3200" dirty="0" smtClean="0"/>
              <a:t>、</a:t>
            </a:r>
            <a:r>
              <a:rPr lang="zh-TW" altLang="zh-TW" sz="3200" dirty="0" smtClean="0"/>
              <a:t>風險</a:t>
            </a:r>
            <a:r>
              <a:rPr lang="zh-TW" altLang="en-US" sz="3200" dirty="0" smtClean="0"/>
              <a:t>、</a:t>
            </a:r>
            <a:r>
              <a:rPr lang="zh-TW" altLang="zh-TW" sz="3200" dirty="0" smtClean="0"/>
              <a:t>工作量</a:t>
            </a:r>
            <a:r>
              <a:rPr lang="zh-TW" altLang="zh-TW" sz="3200" dirty="0"/>
              <a:t>和典型行駛速度的等級</a:t>
            </a:r>
            <a:endParaRPr lang="zh-TW" altLang="en-US" sz="3200" dirty="0">
              <a:solidFill>
                <a:prstClr val="black"/>
              </a:solidFill>
            </a:endParaRPr>
          </a:p>
        </p:txBody>
      </p:sp>
    </p:spTree>
    <p:extLst>
      <p:ext uri="{BB962C8B-B14F-4D97-AF65-F5344CB8AC3E}">
        <p14:creationId xmlns:p14="http://schemas.microsoft.com/office/powerpoint/2010/main" val="1007697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1200329"/>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使用</a:t>
            </a:r>
            <a:r>
              <a:rPr lang="en-US" altLang="zh-TW" sz="2400" dirty="0" err="1"/>
              <a:t>Bonferroni</a:t>
            </a:r>
            <a:r>
              <a:rPr lang="zh-TW" altLang="zh-TW" sz="2400" dirty="0"/>
              <a:t>校正的事後</a:t>
            </a:r>
            <a:r>
              <a:rPr lang="zh-TW" altLang="zh-TW" sz="2400" dirty="0" smtClean="0"/>
              <a:t>測試</a:t>
            </a:r>
            <a:r>
              <a:rPr lang="zh-TW" altLang="en-US" sz="2400" dirty="0" smtClean="0"/>
              <a:t>後，發現</a:t>
            </a:r>
            <a:r>
              <a:rPr lang="zh-TW" altLang="en-US" sz="2400" dirty="0" smtClean="0"/>
              <a:t>任務難度，風險感知，工作量和典型的行駛速度彼此無顯著差異</a:t>
            </a:r>
            <a:r>
              <a:rPr lang="zh-TW" altLang="zh-TW" sz="2400" dirty="0"/>
              <a:t>（</a:t>
            </a:r>
            <a:r>
              <a:rPr lang="en-US" altLang="zh-TW" sz="2400" dirty="0"/>
              <a:t>p = 1.00</a:t>
            </a:r>
            <a:r>
              <a:rPr lang="zh-TW" altLang="zh-TW" sz="2400" dirty="0"/>
              <a:t>）</a:t>
            </a:r>
            <a:endParaRPr lang="zh-TW" altLang="en-US" sz="2400" dirty="0">
              <a:solidFill>
                <a:prstClr val="black"/>
              </a:solidFill>
            </a:endParaRPr>
          </a:p>
        </p:txBody>
      </p:sp>
      <p:sp>
        <p:nvSpPr>
          <p:cNvPr id="3" name="文字方塊 2"/>
          <p:cNvSpPr txBox="1"/>
          <p:nvPr/>
        </p:nvSpPr>
        <p:spPr>
          <a:xfrm>
            <a:off x="1176950" y="226337"/>
            <a:ext cx="6026009"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zh-TW" sz="3200" dirty="0" smtClean="0"/>
              <a:t>基</a:t>
            </a:r>
            <a:r>
              <a:rPr lang="zh-TW" altLang="en-US" sz="3200" dirty="0" smtClean="0"/>
              <a:t>線條件與</a:t>
            </a:r>
            <a:r>
              <a:rPr lang="zh-TW" altLang="zh-TW" sz="3200" dirty="0" smtClean="0"/>
              <a:t>恢復基線</a:t>
            </a:r>
            <a:r>
              <a:rPr lang="zh-TW" altLang="zh-TW" sz="3200" dirty="0" smtClean="0"/>
              <a:t>狀態</a:t>
            </a:r>
            <a:endParaRPr lang="zh-TW" altLang="en-US" sz="3200" dirty="0">
              <a:solidFill>
                <a:prstClr val="black"/>
              </a:solidFill>
            </a:endParaRPr>
          </a:p>
        </p:txBody>
      </p:sp>
      <p:pic>
        <p:nvPicPr>
          <p:cNvPr id="5" name="圖片 4"/>
          <p:cNvPicPr/>
          <p:nvPr/>
        </p:nvPicPr>
        <p:blipFill>
          <a:blip r:embed="rId2"/>
          <a:stretch>
            <a:fillRect/>
          </a:stretch>
        </p:blipFill>
        <p:spPr>
          <a:xfrm>
            <a:off x="2055137" y="733330"/>
            <a:ext cx="8736594" cy="6399209"/>
          </a:xfrm>
          <a:prstGeom prst="rect">
            <a:avLst/>
          </a:prstGeom>
        </p:spPr>
      </p:pic>
    </p:spTree>
    <p:extLst>
      <p:ext uri="{BB962C8B-B14F-4D97-AF65-F5344CB8AC3E}">
        <p14:creationId xmlns:p14="http://schemas.microsoft.com/office/powerpoint/2010/main" val="8891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smtClean="0"/>
              <a:t>使用</a:t>
            </a:r>
            <a:r>
              <a:rPr lang="en-US" altLang="zh-TW" sz="2400" dirty="0" err="1" smtClean="0"/>
              <a:t>Bonferroni</a:t>
            </a:r>
            <a:r>
              <a:rPr lang="zh-TW" altLang="zh-TW" sz="2400" dirty="0" smtClean="0"/>
              <a:t>校正的事後測試</a:t>
            </a:r>
            <a:r>
              <a:rPr lang="zh-TW" altLang="en-US" sz="2400" dirty="0" smtClean="0"/>
              <a:t>後，</a:t>
            </a:r>
            <a:r>
              <a:rPr lang="zh-TW" altLang="zh-TW" sz="2400" dirty="0" smtClean="0"/>
              <a:t>對於</a:t>
            </a:r>
            <a:r>
              <a:rPr lang="zh-TW" altLang="zh-TW" sz="2400" dirty="0"/>
              <a:t>前三個速度條件（</a:t>
            </a:r>
            <a:r>
              <a:rPr lang="en-US" altLang="zh-TW" sz="2400" dirty="0"/>
              <a:t>−</a:t>
            </a:r>
            <a:r>
              <a:rPr lang="en-US" altLang="zh-TW" sz="2400" dirty="0" smtClean="0"/>
              <a:t>30</a:t>
            </a:r>
            <a:r>
              <a:rPr lang="zh-TW" altLang="en-US" sz="2400" dirty="0" smtClean="0"/>
              <a:t>、</a:t>
            </a:r>
            <a:r>
              <a:rPr lang="en-US" altLang="zh-TW" sz="2400" dirty="0" smtClean="0"/>
              <a:t>-20</a:t>
            </a:r>
            <a:r>
              <a:rPr lang="zh-TW" altLang="en-US" sz="2400" dirty="0" smtClean="0"/>
              <a:t>、</a:t>
            </a:r>
            <a:r>
              <a:rPr lang="en-US" altLang="zh-TW" sz="2400" dirty="0" smtClean="0"/>
              <a:t>-10 </a:t>
            </a:r>
            <a:r>
              <a:rPr lang="en-US" altLang="zh-TW" sz="2400" dirty="0"/>
              <a:t>km / h</a:t>
            </a:r>
            <a:r>
              <a:rPr lang="zh-TW" altLang="zh-TW" sz="2400" dirty="0"/>
              <a:t>），在基線期間給出的任務</a:t>
            </a:r>
            <a:r>
              <a:rPr lang="zh-TW" altLang="zh-TW" sz="2400" dirty="0" smtClean="0"/>
              <a:t>難度</a:t>
            </a:r>
            <a:r>
              <a:rPr lang="zh-TW" altLang="en-US" sz="2400" dirty="0"/>
              <a:t>、</a:t>
            </a:r>
            <a:r>
              <a:rPr lang="zh-TW" altLang="en-US" sz="2400" dirty="0" smtClean="0"/>
              <a:t>風險感知、工作量和典型的行駛速度</a:t>
            </a:r>
            <a:r>
              <a:rPr lang="zh-TW" altLang="zh-TW" sz="2400" dirty="0" smtClean="0"/>
              <a:t>與</a:t>
            </a:r>
            <a:r>
              <a:rPr lang="zh-TW" altLang="zh-TW" sz="2400" dirty="0"/>
              <a:t>無負載條件之間沒有顯著</a:t>
            </a:r>
            <a:r>
              <a:rPr lang="zh-TW" altLang="zh-TW" sz="2400" dirty="0" smtClean="0"/>
              <a:t>差異</a:t>
            </a:r>
            <a:endParaRPr lang="en-US" altLang="zh-TW" sz="2400" dirty="0" smtClean="0"/>
          </a:p>
          <a:p>
            <a:pPr marL="342900" indent="-342900">
              <a:lnSpc>
                <a:spcPct val="150000"/>
              </a:lnSpc>
              <a:buFont typeface="Arial" panose="020B0604020202020204" pitchFamily="34" charset="0"/>
              <a:buChar char="•"/>
            </a:pPr>
            <a:r>
              <a:rPr lang="zh-TW" altLang="en-US" sz="2400" dirty="0">
                <a:solidFill>
                  <a:prstClr val="black"/>
                </a:solidFill>
              </a:rPr>
              <a:t>從任務難度的第四速度</a:t>
            </a:r>
            <a:r>
              <a:rPr lang="zh-TW" altLang="en-US" sz="2400" dirty="0" smtClean="0">
                <a:solidFill>
                  <a:prstClr val="black"/>
                </a:solidFill>
              </a:rPr>
              <a:t>條件，及從</a:t>
            </a:r>
            <a:r>
              <a:rPr lang="zh-TW" altLang="en-US" sz="2400" dirty="0">
                <a:solidFill>
                  <a:prstClr val="black"/>
                </a:solidFill>
              </a:rPr>
              <a:t>風險感知與工作量</a:t>
            </a:r>
            <a:r>
              <a:rPr lang="zh-TW" altLang="en-US" sz="2400" dirty="0" smtClean="0">
                <a:solidFill>
                  <a:prstClr val="black"/>
                </a:solidFill>
              </a:rPr>
              <a:t>的</a:t>
            </a:r>
            <a:r>
              <a:rPr lang="zh-TW" altLang="en-US" sz="2400" dirty="0">
                <a:solidFill>
                  <a:prstClr val="black"/>
                </a:solidFill>
              </a:rPr>
              <a:t>第五速度</a:t>
            </a:r>
            <a:r>
              <a:rPr lang="zh-TW" altLang="en-US" sz="2400" dirty="0" smtClean="0">
                <a:solidFill>
                  <a:prstClr val="black"/>
                </a:solidFill>
              </a:rPr>
              <a:t>條件，在無負載</a:t>
            </a:r>
            <a:r>
              <a:rPr lang="zh-TW" altLang="en-US" sz="2400" dirty="0">
                <a:solidFill>
                  <a:prstClr val="black"/>
                </a:solidFill>
              </a:rPr>
              <a:t>條件下給出的等級明顯高於基線期間的等級（</a:t>
            </a:r>
            <a:r>
              <a:rPr lang="en-US" altLang="zh-TW" sz="2400" dirty="0">
                <a:solidFill>
                  <a:prstClr val="black"/>
                </a:solidFill>
              </a:rPr>
              <a:t>p &lt;.01</a:t>
            </a:r>
            <a:r>
              <a:rPr lang="zh-TW" altLang="en-US" sz="2400" dirty="0">
                <a:solidFill>
                  <a:prstClr val="black"/>
                </a:solidFill>
              </a:rPr>
              <a:t>） 。 </a:t>
            </a:r>
            <a:endParaRPr lang="zh-TW" altLang="en-US" sz="2400" dirty="0">
              <a:solidFill>
                <a:prstClr val="black"/>
              </a:solidFill>
            </a:endParaRPr>
          </a:p>
        </p:txBody>
      </p:sp>
      <p:sp>
        <p:nvSpPr>
          <p:cNvPr id="3" name="文字方塊 2"/>
          <p:cNvSpPr txBox="1"/>
          <p:nvPr/>
        </p:nvSpPr>
        <p:spPr>
          <a:xfrm>
            <a:off x="1176950" y="226337"/>
            <a:ext cx="5615640"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zh-TW" sz="3200" dirty="0" smtClean="0"/>
              <a:t>基</a:t>
            </a:r>
            <a:r>
              <a:rPr lang="zh-TW" altLang="en-US" sz="3200" dirty="0" smtClean="0"/>
              <a:t>線</a:t>
            </a:r>
            <a:r>
              <a:rPr lang="zh-TW" altLang="zh-TW" sz="3200" dirty="0" smtClean="0"/>
              <a:t>條件和</a:t>
            </a:r>
            <a:r>
              <a:rPr lang="zh-TW" altLang="en-US" sz="3200" dirty="0" smtClean="0"/>
              <a:t>無負</a:t>
            </a:r>
            <a:r>
              <a:rPr lang="zh-TW" altLang="zh-TW" sz="3200" dirty="0" smtClean="0"/>
              <a:t>載</a:t>
            </a:r>
            <a:r>
              <a:rPr lang="zh-TW" altLang="zh-TW" sz="3200" dirty="0"/>
              <a:t>條件</a:t>
            </a:r>
            <a:endParaRPr lang="zh-TW" altLang="en-US" sz="3200" dirty="0">
              <a:solidFill>
                <a:prstClr val="black"/>
              </a:solidFill>
            </a:endParaRPr>
          </a:p>
        </p:txBody>
      </p:sp>
      <p:pic>
        <p:nvPicPr>
          <p:cNvPr id="4" name="圖片 3"/>
          <p:cNvPicPr/>
          <p:nvPr/>
        </p:nvPicPr>
        <p:blipFill>
          <a:blip r:embed="rId2"/>
          <a:stretch>
            <a:fillRect/>
          </a:stretch>
        </p:blipFill>
        <p:spPr>
          <a:xfrm>
            <a:off x="1883120" y="811112"/>
            <a:ext cx="9334123" cy="5978987"/>
          </a:xfrm>
          <a:prstGeom prst="rect">
            <a:avLst/>
          </a:prstGeom>
        </p:spPr>
      </p:pic>
    </p:spTree>
    <p:extLst>
      <p:ext uri="{BB962C8B-B14F-4D97-AF65-F5344CB8AC3E}">
        <p14:creationId xmlns:p14="http://schemas.microsoft.com/office/powerpoint/2010/main" val="19412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對於所有速度類別，如圖</a:t>
            </a:r>
            <a:r>
              <a:rPr lang="en-US" altLang="zh-TW" sz="2400" dirty="0" smtClean="0"/>
              <a:t>3</a:t>
            </a:r>
            <a:r>
              <a:rPr lang="zh-TW" altLang="en-US" sz="2400" dirty="0" smtClean="0"/>
              <a:t>所示，典型速度的等級似乎遵循某種</a:t>
            </a:r>
            <a:r>
              <a:rPr lang="en-US" altLang="zh-TW" sz="2400" dirty="0" smtClean="0"/>
              <a:t>U</a:t>
            </a:r>
            <a:r>
              <a:rPr lang="zh-TW" altLang="en-US" sz="2400" dirty="0" smtClean="0"/>
              <a:t>形曲線，</a:t>
            </a:r>
            <a:r>
              <a:rPr lang="en-US" altLang="zh-TW" sz="2400" dirty="0" smtClean="0"/>
              <a:t>U</a:t>
            </a:r>
            <a:r>
              <a:rPr lang="zh-TW" altLang="en-US" sz="2400" dirty="0" smtClean="0"/>
              <a:t>的底部處於無速度變化類別。</a:t>
            </a:r>
            <a:endParaRPr lang="en-US" altLang="zh-TW" sz="2400" dirty="0" smtClean="0"/>
          </a:p>
          <a:p>
            <a:pPr marL="342900" indent="-342900">
              <a:lnSpc>
                <a:spcPct val="150000"/>
              </a:lnSpc>
              <a:buFont typeface="Arial" panose="020B0604020202020204" pitchFamily="34" charset="0"/>
              <a:buChar char="•"/>
            </a:pPr>
            <a:r>
              <a:rPr lang="zh-TW" altLang="en-US" sz="2400" dirty="0" smtClean="0"/>
              <a:t>如表</a:t>
            </a:r>
            <a:r>
              <a:rPr lang="en-US" altLang="zh-TW" sz="2400" dirty="0" smtClean="0"/>
              <a:t>3</a:t>
            </a:r>
            <a:r>
              <a:rPr lang="zh-TW" altLang="en-US" sz="2400" dirty="0" smtClean="0"/>
              <a:t>所示，上述趨勢得到無負載條件下回歸分析結果的支持。在</a:t>
            </a:r>
            <a:r>
              <a:rPr lang="en-US" altLang="zh-TW" sz="2400" dirty="0" smtClean="0"/>
              <a:t>-30 km / h</a:t>
            </a:r>
            <a:r>
              <a:rPr lang="zh-TW" altLang="en-US" sz="2400" dirty="0" smtClean="0"/>
              <a:t>和</a:t>
            </a:r>
            <a:r>
              <a:rPr lang="en-US" altLang="zh-TW" sz="2400" dirty="0" smtClean="0"/>
              <a:t>-10 km / h</a:t>
            </a:r>
            <a:r>
              <a:rPr lang="zh-TW" altLang="en-US" sz="2400" dirty="0" smtClean="0"/>
              <a:t>速度類別之間，任務難度和工作量的分級沒有顯著趨勢（ </a:t>
            </a:r>
            <a:r>
              <a:rPr lang="en-US" altLang="zh-TW" sz="2400" dirty="0" smtClean="0"/>
              <a:t>r2 = .00</a:t>
            </a:r>
            <a:r>
              <a:rPr lang="zh-TW" altLang="en-US" sz="2400" dirty="0" smtClean="0"/>
              <a:t>，</a:t>
            </a:r>
            <a:r>
              <a:rPr lang="en-US" altLang="zh-TW" sz="2400" dirty="0" smtClean="0"/>
              <a:t>p&gt; .45</a:t>
            </a:r>
            <a:r>
              <a:rPr lang="zh-TW" altLang="en-US" sz="2400" dirty="0" smtClean="0"/>
              <a:t>），然後從初始速度類別開始有增加的趨勢（</a:t>
            </a:r>
            <a:r>
              <a:rPr lang="en-US" altLang="zh-TW" sz="2400" dirty="0" smtClean="0"/>
              <a:t>r2 = .26</a:t>
            </a:r>
            <a:r>
              <a:rPr lang="zh-TW" altLang="en-US" sz="2400" dirty="0" smtClean="0"/>
              <a:t>和</a:t>
            </a:r>
            <a:r>
              <a:rPr lang="en-US" altLang="zh-TW" sz="2400" dirty="0" smtClean="0"/>
              <a:t>.25</a:t>
            </a:r>
            <a:r>
              <a:rPr lang="zh-TW" altLang="en-US" sz="2400" dirty="0" smtClean="0"/>
              <a:t>，</a:t>
            </a:r>
            <a:r>
              <a:rPr lang="en-US" altLang="zh-TW" sz="2400" dirty="0" smtClean="0"/>
              <a:t>p &lt;.001</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風險感知的等級有所不同，因為它們在超出參與者的初始速度之前顯示出輕微的顯著增長趨勢（</a:t>
            </a:r>
            <a:r>
              <a:rPr lang="en-US" altLang="zh-TW" sz="2400" dirty="0" smtClean="0"/>
              <a:t>r2 = .07</a:t>
            </a:r>
            <a:r>
              <a:rPr lang="zh-TW" altLang="en-US" sz="2400" dirty="0" smtClean="0"/>
              <a:t>，</a:t>
            </a:r>
            <a:r>
              <a:rPr lang="en-US" altLang="zh-TW" sz="2400" dirty="0" smtClean="0"/>
              <a:t>p &lt;.001</a:t>
            </a:r>
            <a:r>
              <a:rPr lang="zh-TW" altLang="en-US" sz="2400" dirty="0" smtClean="0"/>
              <a:t>），然後在之後變為更大的增長（</a:t>
            </a:r>
            <a:r>
              <a:rPr lang="en-US" altLang="zh-TW" sz="2400" dirty="0" smtClean="0"/>
              <a:t>r2 = .26</a:t>
            </a:r>
            <a:r>
              <a:rPr lang="zh-TW" altLang="en-US" sz="2400" dirty="0" smtClean="0"/>
              <a:t>，</a:t>
            </a:r>
            <a:r>
              <a:rPr lang="en-US" altLang="zh-TW" sz="2400" dirty="0" smtClean="0"/>
              <a:t>p &lt;.001</a:t>
            </a:r>
            <a:r>
              <a:rPr lang="zh-TW" altLang="en-US" sz="2400" dirty="0" smtClean="0"/>
              <a:t>）。典型驅動速度的回歸結果與上面給出的</a:t>
            </a:r>
            <a:r>
              <a:rPr lang="en-US" altLang="zh-TW" sz="2400" dirty="0" smtClean="0"/>
              <a:t>U</a:t>
            </a:r>
            <a:r>
              <a:rPr lang="zh-TW" altLang="en-US" sz="2400" dirty="0" smtClean="0"/>
              <a:t>形描述一致。</a:t>
            </a:r>
            <a:endParaRPr lang="zh-TW" altLang="en-US" sz="2400" dirty="0">
              <a:solidFill>
                <a:prstClr val="black"/>
              </a:solidFill>
            </a:endParaRPr>
          </a:p>
        </p:txBody>
      </p:sp>
      <p:sp>
        <p:nvSpPr>
          <p:cNvPr id="4" name="文字方塊 3"/>
          <p:cNvSpPr txBox="1"/>
          <p:nvPr/>
        </p:nvSpPr>
        <p:spPr>
          <a:xfrm>
            <a:off x="1176950" y="226337"/>
            <a:ext cx="5615640"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zh-TW" sz="3200" dirty="0" smtClean="0"/>
              <a:t>基</a:t>
            </a:r>
            <a:r>
              <a:rPr lang="zh-TW" altLang="en-US" sz="3200" dirty="0" smtClean="0"/>
              <a:t>線</a:t>
            </a:r>
            <a:r>
              <a:rPr lang="zh-TW" altLang="zh-TW" sz="3200" dirty="0" smtClean="0"/>
              <a:t>條件和</a:t>
            </a:r>
            <a:r>
              <a:rPr lang="zh-TW" altLang="en-US" sz="3200" dirty="0" smtClean="0"/>
              <a:t>無負</a:t>
            </a:r>
            <a:r>
              <a:rPr lang="zh-TW" altLang="zh-TW" sz="3200" dirty="0" smtClean="0"/>
              <a:t>載</a:t>
            </a:r>
            <a:r>
              <a:rPr lang="zh-TW" altLang="zh-TW" sz="3200" dirty="0"/>
              <a:t>條件</a:t>
            </a:r>
            <a:endParaRPr lang="zh-TW" altLang="en-US" sz="3200" dirty="0">
              <a:solidFill>
                <a:prstClr val="black"/>
              </a:solidFill>
            </a:endParaRPr>
          </a:p>
        </p:txBody>
      </p:sp>
    </p:spTree>
    <p:extLst>
      <p:ext uri="{BB962C8B-B14F-4D97-AF65-F5344CB8AC3E}">
        <p14:creationId xmlns:p14="http://schemas.microsoft.com/office/powerpoint/2010/main" val="1545858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stretch>
            <a:fillRect/>
          </a:stretch>
        </p:blipFill>
        <p:spPr>
          <a:xfrm>
            <a:off x="1041149" y="1240325"/>
            <a:ext cx="10354145" cy="4599160"/>
          </a:xfrm>
          <a:prstGeom prst="rect">
            <a:avLst/>
          </a:prstGeom>
        </p:spPr>
      </p:pic>
      <p:sp>
        <p:nvSpPr>
          <p:cNvPr id="3" name="矩形 2"/>
          <p:cNvSpPr/>
          <p:nvPr/>
        </p:nvSpPr>
        <p:spPr>
          <a:xfrm>
            <a:off x="3086263" y="3993863"/>
            <a:ext cx="3866798" cy="578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 name="矩形 3"/>
          <p:cNvSpPr/>
          <p:nvPr/>
        </p:nvSpPr>
        <p:spPr>
          <a:xfrm>
            <a:off x="7348937" y="3993863"/>
            <a:ext cx="3866798" cy="5781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5" name="矩形 4"/>
          <p:cNvSpPr/>
          <p:nvPr/>
        </p:nvSpPr>
        <p:spPr>
          <a:xfrm>
            <a:off x="3213980" y="4590107"/>
            <a:ext cx="7867461" cy="3078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11406381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113473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任務難度，工作量，風險</a:t>
            </a:r>
            <a:r>
              <a:rPr lang="zh-TW" altLang="zh-TW" sz="2400" dirty="0" smtClean="0"/>
              <a:t>感</a:t>
            </a:r>
            <a:r>
              <a:rPr lang="zh-TW" altLang="en-US" sz="2400" dirty="0" smtClean="0"/>
              <a:t>知</a:t>
            </a:r>
            <a:r>
              <a:rPr lang="zh-TW" altLang="zh-TW" sz="2400" dirty="0" smtClean="0"/>
              <a:t>和</a:t>
            </a:r>
            <a:r>
              <a:rPr lang="zh-TW" altLang="zh-TW" sz="2400" dirty="0"/>
              <a:t>典型行駛速度的總體評級趨勢似乎相對相同</a:t>
            </a:r>
            <a:endParaRPr lang="en-US" altLang="zh-TW" sz="2400" dirty="0" smtClean="0"/>
          </a:p>
        </p:txBody>
      </p:sp>
      <p:sp>
        <p:nvSpPr>
          <p:cNvPr id="4" name="文字方塊 3"/>
          <p:cNvSpPr txBox="1"/>
          <p:nvPr/>
        </p:nvSpPr>
        <p:spPr>
          <a:xfrm>
            <a:off x="1176950" y="226337"/>
            <a:ext cx="5615640"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en-US" sz="3200" dirty="0" smtClean="0"/>
              <a:t>無負</a:t>
            </a:r>
            <a:r>
              <a:rPr lang="zh-TW" altLang="zh-TW" sz="3200" dirty="0" smtClean="0"/>
              <a:t>載條件</a:t>
            </a:r>
            <a:r>
              <a:rPr lang="zh-TW" altLang="en-US" sz="3200" dirty="0" smtClean="0"/>
              <a:t>與負載條件</a:t>
            </a:r>
            <a:endParaRPr lang="zh-TW" altLang="en-US" sz="3200" dirty="0">
              <a:solidFill>
                <a:prstClr val="black"/>
              </a:solidFill>
            </a:endParaRPr>
          </a:p>
        </p:txBody>
      </p:sp>
      <p:pic>
        <p:nvPicPr>
          <p:cNvPr id="3" name="圖片 2"/>
          <p:cNvPicPr>
            <a:picLocks noChangeAspect="1"/>
          </p:cNvPicPr>
          <p:nvPr/>
        </p:nvPicPr>
        <p:blipFill>
          <a:blip r:embed="rId2"/>
          <a:stretch>
            <a:fillRect/>
          </a:stretch>
        </p:blipFill>
        <p:spPr>
          <a:xfrm>
            <a:off x="3063008" y="2606871"/>
            <a:ext cx="6210838" cy="4580017"/>
          </a:xfrm>
          <a:prstGeom prst="rect">
            <a:avLst/>
          </a:prstGeom>
        </p:spPr>
      </p:pic>
    </p:spTree>
    <p:extLst>
      <p:ext uri="{BB962C8B-B14F-4D97-AF65-F5344CB8AC3E}">
        <p14:creationId xmlns:p14="http://schemas.microsoft.com/office/powerpoint/2010/main" val="2943584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175432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任務難度和工作量都高度相關（</a:t>
            </a:r>
            <a:r>
              <a:rPr lang="en-US" altLang="zh-TW" sz="2400" dirty="0" smtClean="0"/>
              <a:t>r  =  .69</a:t>
            </a:r>
            <a:r>
              <a:rPr lang="zh-TW" altLang="en-US" sz="2400" dirty="0"/>
              <a:t> </a:t>
            </a:r>
            <a:r>
              <a:rPr lang="en-US" altLang="zh-TW" sz="2400" dirty="0" smtClean="0"/>
              <a:t>to .85</a:t>
            </a:r>
            <a:r>
              <a:rPr lang="zh-TW" altLang="en-US" sz="2400" dirty="0" smtClean="0"/>
              <a:t>，</a:t>
            </a:r>
            <a:r>
              <a:rPr lang="en-US" altLang="zh-TW" sz="2400" dirty="0" smtClean="0"/>
              <a:t>p  &lt;  .01</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在基線和返回基線期間的相關性最低（分別為</a:t>
            </a:r>
            <a:r>
              <a:rPr lang="en-US" altLang="zh-TW" sz="2400" dirty="0" smtClean="0"/>
              <a:t>r  =  .69</a:t>
            </a:r>
            <a:r>
              <a:rPr lang="zh-TW" altLang="en-US" sz="2400" dirty="0"/>
              <a:t> </a:t>
            </a:r>
            <a:r>
              <a:rPr lang="en-US" altLang="zh-TW" sz="2400" dirty="0" smtClean="0"/>
              <a:t>to r  =  .71</a:t>
            </a:r>
            <a:r>
              <a:rPr lang="zh-TW" altLang="en-US" sz="2400" dirty="0" smtClean="0"/>
              <a:t>，</a:t>
            </a:r>
            <a:r>
              <a:rPr lang="en-US" altLang="zh-TW" sz="2400" dirty="0" smtClean="0"/>
              <a:t>p  &lt;  .01</a:t>
            </a:r>
            <a:r>
              <a:rPr lang="zh-TW" altLang="en-US" sz="2400" dirty="0" smtClean="0"/>
              <a:t>）</a:t>
            </a:r>
            <a:endParaRPr lang="en-US" altLang="zh-TW" sz="2400" dirty="0" smtClean="0"/>
          </a:p>
        </p:txBody>
      </p:sp>
      <p:sp>
        <p:nvSpPr>
          <p:cNvPr id="4" name="文字方塊 3"/>
          <p:cNvSpPr txBox="1"/>
          <p:nvPr/>
        </p:nvSpPr>
        <p:spPr>
          <a:xfrm>
            <a:off x="1176950" y="226337"/>
            <a:ext cx="9308959"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en-US" sz="3200" dirty="0"/>
              <a:t>任務</a:t>
            </a:r>
            <a:r>
              <a:rPr lang="zh-TW" altLang="en-US" sz="3200" dirty="0" smtClean="0"/>
              <a:t>難度、工作量</a:t>
            </a:r>
            <a:r>
              <a:rPr lang="zh-TW" altLang="en-US" sz="3200" dirty="0"/>
              <a:t>和風險</a:t>
            </a:r>
            <a:r>
              <a:rPr lang="zh-TW" altLang="en-US" sz="3200" dirty="0" smtClean="0"/>
              <a:t>感知之間</a:t>
            </a:r>
            <a:r>
              <a:rPr lang="zh-TW" altLang="en-US" sz="3200" dirty="0"/>
              <a:t>的相關性</a:t>
            </a:r>
          </a:p>
        </p:txBody>
      </p:sp>
    </p:spTree>
    <p:extLst>
      <p:ext uri="{BB962C8B-B14F-4D97-AF65-F5344CB8AC3E}">
        <p14:creationId xmlns:p14="http://schemas.microsoft.com/office/powerpoint/2010/main" val="2486047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242730"/>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400" dirty="0" smtClean="0"/>
              <a:t>PASAT</a:t>
            </a:r>
            <a:r>
              <a:rPr lang="zh-TW" altLang="en-US" sz="2400" dirty="0" smtClean="0"/>
              <a:t>任務的準確性從  </a:t>
            </a:r>
            <a:r>
              <a:rPr lang="en-US" altLang="zh-TW" sz="2400" dirty="0" smtClean="0"/>
              <a:t>+30  km / h</a:t>
            </a:r>
            <a:r>
              <a:rPr lang="zh-TW" altLang="en-US" sz="2400" dirty="0" smtClean="0"/>
              <a:t>條件的平均</a:t>
            </a:r>
            <a:r>
              <a:rPr lang="en-US" altLang="zh-TW" sz="2400" dirty="0" smtClean="0"/>
              <a:t>67.24</a:t>
            </a:r>
            <a:r>
              <a:rPr lang="zh-TW" altLang="en-US" sz="2400" dirty="0" smtClean="0"/>
              <a:t>％（</a:t>
            </a:r>
            <a:r>
              <a:rPr lang="en-US" altLang="zh-TW" sz="2400" dirty="0" smtClean="0"/>
              <a:t>SD = 18.85</a:t>
            </a:r>
            <a:r>
              <a:rPr lang="zh-TW" altLang="en-US" sz="2400" dirty="0" smtClean="0"/>
              <a:t>）到−</a:t>
            </a:r>
            <a:r>
              <a:rPr lang="en-US" altLang="zh-TW" sz="2400" dirty="0" smtClean="0"/>
              <a:t>10 km / h</a:t>
            </a:r>
            <a:r>
              <a:rPr lang="zh-TW" altLang="en-US" sz="2400" dirty="0" smtClean="0"/>
              <a:t>條件的</a:t>
            </a:r>
            <a:r>
              <a:rPr lang="en-US" altLang="zh-TW" sz="2400" dirty="0" smtClean="0"/>
              <a:t>71.30</a:t>
            </a:r>
            <a:r>
              <a:rPr lang="zh-TW" altLang="en-US" sz="2400" dirty="0" smtClean="0"/>
              <a:t>％（</a:t>
            </a:r>
            <a:r>
              <a:rPr lang="en-US" altLang="zh-TW" sz="2400" dirty="0" smtClean="0"/>
              <a:t>SD  =  14.21</a:t>
            </a:r>
            <a:r>
              <a:rPr lang="zh-TW" altLang="en-US" sz="2400" dirty="0" smtClean="0"/>
              <a:t>）不等 。</a:t>
            </a:r>
            <a:endParaRPr lang="en-US" altLang="zh-TW" sz="2400" dirty="0" smtClean="0"/>
          </a:p>
          <a:p>
            <a:pPr marL="342900" indent="-342900">
              <a:lnSpc>
                <a:spcPct val="150000"/>
              </a:lnSpc>
              <a:buFont typeface="Arial" panose="020B0604020202020204" pitchFamily="34" charset="0"/>
              <a:buChar char="•"/>
            </a:pPr>
            <a:r>
              <a:rPr lang="zh-TW" altLang="en-US" sz="2400" dirty="0" smtClean="0"/>
              <a:t>因此，所有速度類別的平均性能為</a:t>
            </a:r>
            <a:r>
              <a:rPr lang="en-US" altLang="zh-TW" sz="2400" dirty="0" smtClean="0"/>
              <a:t>6​​9.09</a:t>
            </a:r>
            <a:r>
              <a:rPr lang="zh-TW" altLang="en-US" sz="2400" dirty="0" smtClean="0"/>
              <a:t>％（</a:t>
            </a:r>
            <a:r>
              <a:rPr lang="en-US" altLang="zh-TW" sz="2400" dirty="0" smtClean="0"/>
              <a:t>SD  =  12.81</a:t>
            </a:r>
            <a:r>
              <a:rPr lang="zh-TW" altLang="en-US" sz="2400" dirty="0" smtClean="0"/>
              <a:t>）。重複測量</a:t>
            </a:r>
            <a:r>
              <a:rPr lang="en-US" altLang="zh-TW" sz="2400" dirty="0" smtClean="0"/>
              <a:t>MANOVA</a:t>
            </a:r>
            <a:r>
              <a:rPr lang="zh-TW" altLang="en-US" sz="2400" dirty="0" smtClean="0"/>
              <a:t>分析發現速度條件之間無顯著差異（</a:t>
            </a:r>
            <a:r>
              <a:rPr lang="en-US" altLang="zh-TW" sz="2400" dirty="0" smtClean="0"/>
              <a:t>F</a:t>
            </a:r>
            <a:r>
              <a:rPr lang="zh-TW" altLang="en-US" sz="2400" dirty="0" smtClean="0"/>
              <a:t>（</a:t>
            </a:r>
            <a:r>
              <a:rPr lang="en-US" altLang="zh-TW" sz="2400" dirty="0" smtClean="0"/>
              <a:t>6</a:t>
            </a:r>
            <a:r>
              <a:rPr lang="zh-TW" altLang="en-US" sz="2400" dirty="0" smtClean="0"/>
              <a:t>） </a:t>
            </a:r>
            <a:r>
              <a:rPr lang="en-US" altLang="zh-TW" sz="2400" dirty="0" smtClean="0"/>
              <a:t>=  1.27</a:t>
            </a:r>
            <a:r>
              <a:rPr lang="zh-TW" altLang="en-US" sz="2400" dirty="0" smtClean="0"/>
              <a:t>，</a:t>
            </a:r>
            <a:r>
              <a:rPr lang="en-US" altLang="zh-TW" sz="2400" dirty="0" smtClean="0"/>
              <a:t>p  &gt;  .27</a:t>
            </a:r>
            <a:r>
              <a:rPr lang="zh-TW" altLang="en-US" sz="2400" dirty="0" smtClean="0"/>
              <a:t>）。</a:t>
            </a:r>
            <a:endParaRPr lang="zh-TW" altLang="en-US" sz="2400" dirty="0">
              <a:solidFill>
                <a:prstClr val="black"/>
              </a:solidFill>
            </a:endParaRPr>
          </a:p>
        </p:txBody>
      </p:sp>
      <p:sp>
        <p:nvSpPr>
          <p:cNvPr id="4" name="文字方塊 3"/>
          <p:cNvSpPr txBox="1"/>
          <p:nvPr/>
        </p:nvSpPr>
        <p:spPr>
          <a:xfrm>
            <a:off x="1176950" y="226337"/>
            <a:ext cx="3863302"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en-US" altLang="zh-TW" sz="3200" dirty="0"/>
              <a:t>PASAT</a:t>
            </a:r>
            <a:r>
              <a:rPr lang="zh-TW" altLang="en-US" sz="3200" dirty="0" smtClean="0"/>
              <a:t>準確性</a:t>
            </a:r>
            <a:endParaRPr lang="zh-TW" altLang="en-US" sz="3200" dirty="0"/>
          </a:p>
        </p:txBody>
      </p:sp>
    </p:spTree>
    <p:extLst>
      <p:ext uri="{BB962C8B-B14F-4D97-AF65-F5344CB8AC3E}">
        <p14:creationId xmlns:p14="http://schemas.microsoft.com/office/powerpoint/2010/main" val="42742802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在</a:t>
            </a:r>
            <a:r>
              <a:rPr lang="zh-TW" altLang="en-US" sz="2400" dirty="0"/>
              <a:t>−</a:t>
            </a:r>
            <a:r>
              <a:rPr lang="en-US" altLang="zh-TW" sz="2400" dirty="0"/>
              <a:t>30</a:t>
            </a:r>
            <a:r>
              <a:rPr lang="zh-TW" altLang="en-US" sz="2400" dirty="0"/>
              <a:t>，−</a:t>
            </a:r>
            <a:r>
              <a:rPr lang="en-US" altLang="zh-TW" sz="2400" dirty="0"/>
              <a:t>20</a:t>
            </a:r>
            <a:r>
              <a:rPr lang="zh-TW" altLang="en-US" sz="2400" dirty="0"/>
              <a:t>，−</a:t>
            </a:r>
            <a:r>
              <a:rPr lang="en-US" altLang="zh-TW" sz="2400" dirty="0"/>
              <a:t>10</a:t>
            </a:r>
            <a:r>
              <a:rPr lang="zh-TW" altLang="en-US" sz="2400" dirty="0"/>
              <a:t>，</a:t>
            </a:r>
            <a:r>
              <a:rPr lang="en-US" altLang="zh-TW" sz="2400" dirty="0"/>
              <a:t>+ 10</a:t>
            </a:r>
            <a:r>
              <a:rPr lang="zh-TW" altLang="en-US" sz="2400" dirty="0"/>
              <a:t>，</a:t>
            </a:r>
            <a:r>
              <a:rPr lang="en-US" altLang="zh-TW" sz="2400" dirty="0"/>
              <a:t>+ 20</a:t>
            </a:r>
            <a:r>
              <a:rPr lang="zh-TW" altLang="en-US" sz="2400" dirty="0"/>
              <a:t>和</a:t>
            </a:r>
            <a:r>
              <a:rPr lang="en-US" altLang="zh-TW" sz="2400" dirty="0"/>
              <a:t>+30  km / h</a:t>
            </a:r>
            <a:r>
              <a:rPr lang="zh-TW" altLang="en-US" sz="2400" dirty="0"/>
              <a:t>速度試驗中顯示出對條件平均速度的明顯影響（</a:t>
            </a:r>
            <a:r>
              <a:rPr lang="en-US" altLang="zh-TW" sz="2400" i="1" dirty="0"/>
              <a:t>F</a:t>
            </a:r>
            <a:r>
              <a:rPr lang="zh-TW" altLang="en-US" sz="2400" dirty="0"/>
              <a:t>（</a:t>
            </a:r>
            <a:r>
              <a:rPr lang="en-US" altLang="zh-TW" sz="2400" dirty="0"/>
              <a:t>1</a:t>
            </a:r>
            <a:r>
              <a:rPr lang="zh-TW" altLang="en-US" sz="2400" dirty="0"/>
              <a:t>） </a:t>
            </a:r>
            <a:r>
              <a:rPr lang="en-US" altLang="zh-TW" sz="2400" dirty="0"/>
              <a:t>=  </a:t>
            </a:r>
            <a:r>
              <a:rPr lang="en-US" altLang="zh-TW" sz="2400" dirty="0" smtClean="0"/>
              <a:t>5.62</a:t>
            </a:r>
            <a:r>
              <a:rPr lang="zh-TW" altLang="en-US" sz="2400" dirty="0" smtClean="0"/>
              <a:t> </a:t>
            </a:r>
            <a:r>
              <a:rPr lang="en-US" altLang="zh-TW" sz="2400" dirty="0" smtClean="0"/>
              <a:t>to 19.72</a:t>
            </a:r>
            <a:r>
              <a:rPr lang="zh-TW" altLang="en-US" sz="2400" dirty="0"/>
              <a:t>，</a:t>
            </a:r>
            <a:r>
              <a:rPr lang="en-US" altLang="zh-TW" sz="2400" i="1" dirty="0"/>
              <a:t>p</a:t>
            </a:r>
            <a:r>
              <a:rPr lang="zh-TW" altLang="en-US" sz="2400" dirty="0"/>
              <a:t>  </a:t>
            </a:r>
            <a:r>
              <a:rPr lang="en-US" altLang="zh-TW" sz="2400" dirty="0"/>
              <a:t>&lt;  </a:t>
            </a:r>
            <a:r>
              <a:rPr lang="en-US" altLang="zh-TW" sz="2400" dirty="0" smtClean="0"/>
              <a:t>0.05</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但</a:t>
            </a:r>
            <a:r>
              <a:rPr lang="zh-TW" altLang="en-US" sz="2400" dirty="0"/>
              <a:t>無變速類別中沒有顯著效果</a:t>
            </a:r>
            <a:r>
              <a:rPr lang="zh-TW" altLang="en-US" sz="2400" dirty="0" smtClean="0"/>
              <a:t>（</a:t>
            </a:r>
            <a:r>
              <a:rPr lang="en-US" altLang="zh-TW" sz="2400" i="1" dirty="0" smtClean="0"/>
              <a:t>F</a:t>
            </a:r>
            <a:r>
              <a:rPr lang="zh-TW" altLang="en-US" sz="2400" dirty="0"/>
              <a:t>（</a:t>
            </a:r>
            <a:r>
              <a:rPr lang="en-US" altLang="zh-TW" sz="2400" dirty="0"/>
              <a:t>1</a:t>
            </a:r>
            <a:r>
              <a:rPr lang="zh-TW" altLang="en-US" sz="2400" dirty="0"/>
              <a:t>） </a:t>
            </a:r>
            <a:r>
              <a:rPr lang="en-US" altLang="zh-TW" sz="2400" dirty="0"/>
              <a:t>=  0.61</a:t>
            </a:r>
            <a:r>
              <a:rPr lang="zh-TW" altLang="en-US" sz="2400" dirty="0"/>
              <a:t>，</a:t>
            </a:r>
            <a:r>
              <a:rPr lang="en-US" altLang="zh-TW" sz="2400" i="1" dirty="0"/>
              <a:t>p</a:t>
            </a:r>
            <a:r>
              <a:rPr lang="zh-TW" altLang="en-US" sz="2400" dirty="0"/>
              <a:t>  </a:t>
            </a:r>
            <a:r>
              <a:rPr lang="en-US" altLang="zh-TW" sz="2400" dirty="0"/>
              <a:t>&lt;  </a:t>
            </a:r>
            <a:r>
              <a:rPr lang="en-US" altLang="zh-TW" sz="2400" dirty="0" smtClean="0"/>
              <a:t>0.44</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a:t>由</a:t>
            </a:r>
            <a:r>
              <a:rPr lang="zh-TW" altLang="en-US" sz="2400" dirty="0" smtClean="0"/>
              <a:t>圖可知</a:t>
            </a:r>
            <a:r>
              <a:rPr lang="en-US" altLang="zh-TW" sz="2400" dirty="0" smtClean="0"/>
              <a:t>-</a:t>
            </a:r>
            <a:r>
              <a:rPr lang="en-US" altLang="zh-TW" sz="2400" dirty="0"/>
              <a:t>30</a:t>
            </a:r>
            <a:r>
              <a:rPr lang="zh-TW" altLang="en-US" sz="2400" dirty="0"/>
              <a:t>，</a:t>
            </a:r>
            <a:r>
              <a:rPr lang="en-US" altLang="zh-TW" sz="2400" dirty="0"/>
              <a:t>-20</a:t>
            </a:r>
            <a:r>
              <a:rPr lang="zh-TW" altLang="en-US" sz="2400" dirty="0"/>
              <a:t>，</a:t>
            </a:r>
            <a:r>
              <a:rPr lang="en-US" altLang="zh-TW" sz="2400" dirty="0"/>
              <a:t>-10  km / h</a:t>
            </a:r>
            <a:r>
              <a:rPr lang="zh-TW" altLang="en-US" sz="2400" dirty="0"/>
              <a:t>的試驗導致</a:t>
            </a:r>
            <a:r>
              <a:rPr lang="zh-TW" altLang="en-US" sz="2400" dirty="0" smtClean="0"/>
              <a:t>在</a:t>
            </a:r>
            <a:r>
              <a:rPr lang="zh-TW" altLang="en-US" sz="2400" dirty="0"/>
              <a:t>恢復</a:t>
            </a:r>
            <a:r>
              <a:rPr lang="zh-TW" altLang="en-US" sz="2400" dirty="0" smtClean="0"/>
              <a:t>基線</a:t>
            </a:r>
            <a:r>
              <a:rPr lang="zh-TW" altLang="en-US" sz="2400" dirty="0"/>
              <a:t>狀態下的速度明顯降低，而</a:t>
            </a:r>
            <a:r>
              <a:rPr lang="en-US" altLang="zh-TW" sz="2400" dirty="0"/>
              <a:t>+ 10</a:t>
            </a:r>
            <a:r>
              <a:rPr lang="zh-TW" altLang="en-US" sz="2400" dirty="0"/>
              <a:t>，</a:t>
            </a:r>
            <a:r>
              <a:rPr lang="en-US" altLang="zh-TW" sz="2400" dirty="0"/>
              <a:t>+ 20</a:t>
            </a:r>
            <a:r>
              <a:rPr lang="zh-TW" altLang="en-US" sz="2400" dirty="0"/>
              <a:t>和</a:t>
            </a:r>
            <a:r>
              <a:rPr lang="en-US" altLang="zh-TW" sz="2400" dirty="0"/>
              <a:t>+30 km / h</a:t>
            </a:r>
            <a:r>
              <a:rPr lang="zh-TW" altLang="en-US" sz="2400" dirty="0"/>
              <a:t>類別導致明顯更高的速度。這通過使用</a:t>
            </a:r>
            <a:r>
              <a:rPr lang="en-US" altLang="zh-TW" sz="2400" dirty="0" err="1"/>
              <a:t>Bonferroni</a:t>
            </a:r>
            <a:r>
              <a:rPr lang="zh-TW" altLang="en-US" sz="2400" dirty="0"/>
              <a:t>校正進行事後檢驗得到了證實，對於</a:t>
            </a:r>
            <a:r>
              <a:rPr lang="en-US" altLang="zh-TW" sz="2400" dirty="0"/>
              <a:t>-30</a:t>
            </a:r>
            <a:r>
              <a:rPr lang="zh-TW" altLang="en-US" sz="2400" dirty="0"/>
              <a:t>，</a:t>
            </a:r>
            <a:r>
              <a:rPr lang="en-US" altLang="zh-TW" sz="2400" dirty="0"/>
              <a:t>-20</a:t>
            </a:r>
            <a:r>
              <a:rPr lang="zh-TW" altLang="en-US" sz="2400" dirty="0"/>
              <a:t>，</a:t>
            </a:r>
            <a:r>
              <a:rPr lang="en-US" altLang="zh-TW" sz="2400" dirty="0"/>
              <a:t>-10</a:t>
            </a:r>
            <a:r>
              <a:rPr lang="zh-TW" altLang="en-US" sz="2400" dirty="0"/>
              <a:t>，</a:t>
            </a:r>
            <a:r>
              <a:rPr lang="en-US" altLang="zh-TW" sz="2400" dirty="0"/>
              <a:t>+ 10</a:t>
            </a:r>
            <a:r>
              <a:rPr lang="zh-TW" altLang="en-US" sz="2400" dirty="0"/>
              <a:t>，</a:t>
            </a:r>
            <a:r>
              <a:rPr lang="en-US" altLang="zh-TW" sz="2400" dirty="0"/>
              <a:t>+ 20</a:t>
            </a:r>
            <a:r>
              <a:rPr lang="zh-TW" altLang="en-US" sz="2400" dirty="0"/>
              <a:t>和</a:t>
            </a:r>
            <a:r>
              <a:rPr lang="en-US" altLang="zh-TW" sz="2400" dirty="0"/>
              <a:t>-</a:t>
            </a:r>
            <a:r>
              <a:rPr lang="en-US" altLang="zh-TW" sz="2400" dirty="0" smtClean="0"/>
              <a:t>20</a:t>
            </a:r>
            <a:r>
              <a:rPr lang="en-US" altLang="zh-TW" sz="2400" dirty="0" smtClean="0"/>
              <a:t>+30  km / h</a:t>
            </a:r>
            <a:r>
              <a:rPr lang="zh-TW" altLang="en-US" sz="2400" dirty="0" smtClean="0"/>
              <a:t>的條件</a:t>
            </a:r>
            <a:r>
              <a:rPr lang="zh-TW" altLang="en-US" sz="2400" dirty="0" smtClean="0"/>
              <a:t>，</a:t>
            </a:r>
            <a:r>
              <a:rPr lang="zh-TW" altLang="en-US" sz="2400" dirty="0"/>
              <a:t>其再次顯示出顯著不同的速度（</a:t>
            </a:r>
            <a:r>
              <a:rPr lang="en-US" altLang="zh-TW" sz="2400" i="1" dirty="0"/>
              <a:t>p</a:t>
            </a:r>
            <a:r>
              <a:rPr lang="zh-TW" altLang="en-US" sz="2400" dirty="0"/>
              <a:t>  </a:t>
            </a:r>
            <a:r>
              <a:rPr lang="en-US" altLang="zh-TW" sz="2400" dirty="0"/>
              <a:t>&lt;  .001</a:t>
            </a:r>
            <a:r>
              <a:rPr lang="zh-TW" altLang="en-US" sz="2400" dirty="0"/>
              <a:t>至</a:t>
            </a:r>
            <a:r>
              <a:rPr lang="en-US" altLang="zh-TW" sz="2400" i="1" dirty="0"/>
              <a:t>p</a:t>
            </a:r>
            <a:r>
              <a:rPr lang="zh-TW" altLang="en-US" sz="2400" dirty="0"/>
              <a:t>  </a:t>
            </a:r>
            <a:r>
              <a:rPr lang="en-US" altLang="zh-TW" sz="2400" dirty="0"/>
              <a:t>&lt;  .05</a:t>
            </a:r>
            <a:r>
              <a:rPr lang="zh-TW" altLang="en-US" sz="2400" dirty="0"/>
              <a:t>）。 </a:t>
            </a:r>
            <a:r>
              <a:rPr lang="zh-TW" altLang="en-US" sz="2400" dirty="0" smtClean="0"/>
              <a:t>。</a:t>
            </a:r>
            <a:endParaRPr lang="zh-TW" altLang="en-US" sz="2400" dirty="0">
              <a:solidFill>
                <a:prstClr val="black"/>
              </a:solidFill>
            </a:endParaRPr>
          </a:p>
        </p:txBody>
      </p:sp>
      <p:sp>
        <p:nvSpPr>
          <p:cNvPr id="4" name="文字方塊 3"/>
          <p:cNvSpPr txBox="1"/>
          <p:nvPr/>
        </p:nvSpPr>
        <p:spPr>
          <a:xfrm>
            <a:off x="1176950" y="226337"/>
            <a:ext cx="8898590"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en-US" sz="3200" dirty="0" smtClean="0"/>
              <a:t>基線條件與</a:t>
            </a:r>
            <a:r>
              <a:rPr lang="zh-TW" altLang="en-US" sz="3200" dirty="0"/>
              <a:t>恢復</a:t>
            </a:r>
            <a:r>
              <a:rPr lang="zh-TW" altLang="en-US" sz="3200" dirty="0" smtClean="0"/>
              <a:t>基線</a:t>
            </a:r>
            <a:r>
              <a:rPr lang="zh-TW" altLang="en-US" sz="3200" dirty="0"/>
              <a:t>條件之間的速度</a:t>
            </a:r>
            <a:r>
              <a:rPr lang="zh-TW" altLang="en-US" sz="3200" dirty="0" smtClean="0"/>
              <a:t>差異</a:t>
            </a:r>
            <a:endParaRPr lang="zh-TW" altLang="en-US" sz="3200" dirty="0"/>
          </a:p>
        </p:txBody>
      </p:sp>
    </p:spTree>
    <p:extLst>
      <p:ext uri="{BB962C8B-B14F-4D97-AF65-F5344CB8AC3E}">
        <p14:creationId xmlns:p14="http://schemas.microsoft.com/office/powerpoint/2010/main" val="584348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p:nvPr/>
        </p:nvPicPr>
        <p:blipFill>
          <a:blip r:embed="rId2"/>
          <a:stretch>
            <a:fillRect/>
          </a:stretch>
        </p:blipFill>
        <p:spPr>
          <a:xfrm>
            <a:off x="1539088" y="344032"/>
            <a:ext cx="9949760" cy="6355532"/>
          </a:xfrm>
          <a:prstGeom prst="rect">
            <a:avLst/>
          </a:prstGeom>
        </p:spPr>
      </p:pic>
    </p:spTree>
    <p:extLst>
      <p:ext uri="{BB962C8B-B14F-4D97-AF65-F5344CB8AC3E}">
        <p14:creationId xmlns:p14="http://schemas.microsoft.com/office/powerpoint/2010/main" val="85764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prstClr val="black"/>
                </a:solidFill>
                <a:latin typeface="Times New Roman" panose="02020603050405020304" pitchFamily="18" charset="0"/>
                <a:cs typeface="Times New Roman" panose="02020603050405020304" pitchFamily="18" charset="0"/>
              </a:rPr>
              <a:t>風險規避</a:t>
            </a:r>
            <a:r>
              <a:rPr lang="zh-TW" altLang="en-US" sz="2400" dirty="0" smtClean="0">
                <a:solidFill>
                  <a:prstClr val="black"/>
                </a:solidFill>
                <a:latin typeface="Times New Roman" panose="02020603050405020304" pitchFamily="18" charset="0"/>
                <a:cs typeface="Times New Roman" panose="02020603050405020304" pitchFamily="18" charset="0"/>
              </a:rPr>
              <a:t>理論</a:t>
            </a:r>
            <a:r>
              <a:rPr lang="en-US" altLang="zh-TW" sz="2400" dirty="0" smtClean="0">
                <a:solidFill>
                  <a:prstClr val="black"/>
                </a:solidFill>
                <a:latin typeface="Times New Roman" panose="02020603050405020304" pitchFamily="18" charset="0"/>
                <a:cs typeface="Times New Roman" panose="02020603050405020304" pitchFamily="18" charset="0"/>
              </a:rPr>
              <a:t>risk </a:t>
            </a:r>
            <a:r>
              <a:rPr lang="en-US" altLang="zh-TW" sz="2400" dirty="0">
                <a:solidFill>
                  <a:prstClr val="black"/>
                </a:solidFill>
                <a:latin typeface="Times New Roman" panose="02020603050405020304" pitchFamily="18" charset="0"/>
                <a:cs typeface="Times New Roman" panose="02020603050405020304" pitchFamily="18" charset="0"/>
              </a:rPr>
              <a:t>avoidance </a:t>
            </a:r>
            <a:r>
              <a:rPr lang="en-US" altLang="zh-TW" sz="2400" dirty="0" smtClean="0">
                <a:solidFill>
                  <a:prstClr val="black"/>
                </a:solidFill>
                <a:latin typeface="Times New Roman" panose="02020603050405020304" pitchFamily="18" charset="0"/>
                <a:cs typeface="Times New Roman" panose="02020603050405020304" pitchFamily="18" charset="0"/>
              </a:rPr>
              <a:t>theory</a:t>
            </a:r>
            <a:r>
              <a:rPr lang="zh-TW" altLang="en-US" sz="2400" dirty="0" smtClean="0">
                <a:solidFill>
                  <a:prstClr val="black"/>
                </a:solidFill>
                <a:latin typeface="Times New Roman" panose="02020603050405020304" pitchFamily="18" charset="0"/>
                <a:cs typeface="Times New Roman" panose="02020603050405020304" pitchFamily="18" charset="0"/>
              </a:rPr>
              <a:t>（</a:t>
            </a:r>
            <a:r>
              <a:rPr lang="en-US" altLang="zh-TW" sz="2400" dirty="0" smtClean="0">
                <a:solidFill>
                  <a:prstClr val="black"/>
                </a:solidFill>
                <a:latin typeface="Times New Roman" panose="02020603050405020304" pitchFamily="18" charset="0"/>
                <a:cs typeface="Times New Roman" panose="02020603050405020304" pitchFamily="18" charset="0"/>
              </a:rPr>
              <a:t>Fuller, 1984</a:t>
            </a:r>
            <a:r>
              <a:rPr lang="zh-TW" altLang="en-US" sz="2400" dirty="0">
                <a:solidFill>
                  <a:prstClr val="black"/>
                </a:solidFill>
                <a:latin typeface="Times New Roman" panose="02020603050405020304" pitchFamily="18" charset="0"/>
                <a:cs typeface="Times New Roman" panose="02020603050405020304" pitchFamily="18" charset="0"/>
              </a:rPr>
              <a:t>）是一種行為理論，表明人們學會了將風險與某些</a:t>
            </a:r>
            <a:r>
              <a:rPr lang="zh-TW" altLang="en-US" sz="2400" dirty="0">
                <a:solidFill>
                  <a:schemeClr val="accent2"/>
                </a:solidFill>
                <a:latin typeface="Times New Roman" panose="02020603050405020304" pitchFamily="18" charset="0"/>
                <a:cs typeface="Times New Roman" panose="02020603050405020304" pitchFamily="18" charset="0"/>
              </a:rPr>
              <a:t>情況相關聯</a:t>
            </a:r>
            <a:r>
              <a:rPr lang="zh-TW" altLang="en-US" sz="2400" dirty="0">
                <a:solidFill>
                  <a:prstClr val="black"/>
                </a:solidFill>
                <a:latin typeface="Times New Roman" panose="02020603050405020304" pitchFamily="18" charset="0"/>
                <a:cs typeface="Times New Roman" panose="02020603050405020304" pitchFamily="18" charset="0"/>
              </a:rPr>
              <a:t>，以及僅在出現這種情況時才</a:t>
            </a:r>
            <a:r>
              <a:rPr lang="zh-TW" altLang="en-US" sz="2400" dirty="0">
                <a:solidFill>
                  <a:schemeClr val="accent2"/>
                </a:solidFill>
                <a:latin typeface="Times New Roman" panose="02020603050405020304" pitchFamily="18" charset="0"/>
                <a:cs typeface="Times New Roman" panose="02020603050405020304" pitchFamily="18" charset="0"/>
              </a:rPr>
              <a:t>對風險做出反應</a:t>
            </a:r>
            <a:r>
              <a:rPr lang="zh-TW" altLang="en-US" sz="2400" dirty="0" smtClean="0">
                <a:solidFill>
                  <a:prstClr val="black"/>
                </a:solidFill>
                <a:latin typeface="Times New Roman" panose="02020603050405020304" pitchFamily="18" charset="0"/>
                <a:cs typeface="Times New Roman" panose="02020603050405020304" pitchFamily="18" charset="0"/>
              </a:rPr>
              <a:t>。例如：由於</a:t>
            </a:r>
            <a:r>
              <a:rPr lang="zh-TW" altLang="en-US" sz="2400" dirty="0">
                <a:solidFill>
                  <a:prstClr val="black"/>
                </a:solidFill>
                <a:latin typeface="Times New Roman" panose="02020603050405020304" pitchFamily="18" charset="0"/>
                <a:cs typeface="Times New Roman" panose="02020603050405020304" pitchFamily="18" charset="0"/>
              </a:rPr>
              <a:t>道路環境十分</a:t>
            </a:r>
            <a:r>
              <a:rPr lang="zh-TW" altLang="en-US" sz="2400" dirty="0" smtClean="0">
                <a:solidFill>
                  <a:prstClr val="black"/>
                </a:solidFill>
                <a:latin typeface="Times New Roman" panose="02020603050405020304" pitchFamily="18" charset="0"/>
                <a:cs typeface="Times New Roman" panose="02020603050405020304" pitchFamily="18" charset="0"/>
              </a:rPr>
              <a:t>寬</a:t>
            </a:r>
            <a:r>
              <a:rPr lang="zh-TW" altLang="en-US" sz="2400" dirty="0">
                <a:solidFill>
                  <a:prstClr val="black"/>
                </a:solidFill>
                <a:latin typeface="Times New Roman" panose="02020603050405020304" pitchFamily="18" charset="0"/>
                <a:cs typeface="Times New Roman" panose="02020603050405020304" pitchFamily="18" charset="0"/>
              </a:rPr>
              <a:t>敞</a:t>
            </a:r>
            <a:r>
              <a:rPr lang="zh-TW" altLang="en-US" sz="2400" dirty="0" smtClean="0">
                <a:solidFill>
                  <a:prstClr val="black"/>
                </a:solidFill>
                <a:latin typeface="Times New Roman" panose="02020603050405020304" pitchFamily="18" charset="0"/>
                <a:cs typeface="Times New Roman" panose="02020603050405020304" pitchFamily="18" charset="0"/>
              </a:rPr>
              <a:t>，</a:t>
            </a:r>
            <a:r>
              <a:rPr lang="zh-TW" altLang="en-US" sz="2400" dirty="0">
                <a:solidFill>
                  <a:prstClr val="black"/>
                </a:solidFill>
                <a:latin typeface="Times New Roman" panose="02020603050405020304" pitchFamily="18" charset="0"/>
                <a:cs typeface="Times New Roman" panose="02020603050405020304" pitchFamily="18" charset="0"/>
              </a:rPr>
              <a:t>因此客觀風險駕駛與主觀風險印象之間的關聯並不經常產生，因此也很少出現，事實上，這種脫節行為鼓勵了客觀風險行為</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400" dirty="0">
                <a:solidFill>
                  <a:prstClr val="black"/>
                </a:solidFill>
                <a:latin typeface="Times New Roman" panose="02020603050405020304" pitchFamily="18" charset="0"/>
                <a:cs typeface="Times New Roman" panose="02020603050405020304" pitchFamily="18" charset="0"/>
              </a:rPr>
              <a:t>安全裕度</a:t>
            </a:r>
            <a:r>
              <a:rPr lang="zh-TW" altLang="en-US" sz="2400" dirty="0" smtClean="0">
                <a:solidFill>
                  <a:prstClr val="black"/>
                </a:solidFill>
                <a:latin typeface="Times New Roman" panose="02020603050405020304" pitchFamily="18" charset="0"/>
                <a:cs typeface="Times New Roman" panose="02020603050405020304" pitchFamily="18" charset="0"/>
              </a:rPr>
              <a:t>模型</a:t>
            </a:r>
            <a:r>
              <a:rPr lang="en-US" altLang="zh-TW" sz="2400" dirty="0">
                <a:solidFill>
                  <a:prstClr val="black"/>
                </a:solidFill>
                <a:latin typeface="Times New Roman" panose="02020603050405020304" pitchFamily="18" charset="0"/>
                <a:cs typeface="Times New Roman" panose="02020603050405020304" pitchFamily="18" charset="0"/>
              </a:rPr>
              <a:t>Safety Margin Model</a:t>
            </a:r>
            <a:r>
              <a:rPr lang="zh-TW" altLang="en-US" sz="2400" dirty="0" smtClean="0">
                <a:solidFill>
                  <a:prstClr val="black"/>
                </a:solidFill>
                <a:latin typeface="Times New Roman" panose="02020603050405020304" pitchFamily="18" charset="0"/>
                <a:cs typeface="Times New Roman" panose="02020603050405020304" pitchFamily="18" charset="0"/>
              </a:rPr>
              <a:t>（</a:t>
            </a:r>
            <a:r>
              <a:rPr lang="en-US" altLang="zh-TW" sz="2400" dirty="0" err="1" smtClean="0">
                <a:solidFill>
                  <a:prstClr val="black"/>
                </a:solidFill>
                <a:latin typeface="Times New Roman" panose="02020603050405020304" pitchFamily="18" charset="0"/>
                <a:cs typeface="Times New Roman" panose="02020603050405020304" pitchFamily="18" charset="0"/>
              </a:rPr>
              <a:t>Summala</a:t>
            </a:r>
            <a:r>
              <a:rPr lang="en-US" altLang="zh-TW" sz="2400" dirty="0" smtClean="0">
                <a:solidFill>
                  <a:prstClr val="black"/>
                </a:solidFill>
                <a:latin typeface="Times New Roman" panose="02020603050405020304" pitchFamily="18" charset="0"/>
                <a:cs typeface="Times New Roman" panose="02020603050405020304" pitchFamily="18" charset="0"/>
              </a:rPr>
              <a:t>, 2005</a:t>
            </a:r>
            <a:r>
              <a:rPr lang="zh-TW" altLang="en-US" sz="2400" dirty="0" smtClean="0">
                <a:solidFill>
                  <a:prstClr val="black"/>
                </a:solidFill>
                <a:latin typeface="Times New Roman" panose="02020603050405020304" pitchFamily="18" charset="0"/>
                <a:cs typeface="Times New Roman" panose="02020603050405020304" pitchFamily="18" charset="0"/>
              </a:rPr>
              <a:t>），</a:t>
            </a:r>
            <a:r>
              <a:rPr lang="zh-TW" altLang="zh-TW" sz="2400" dirty="0"/>
              <a:t>基於性能的</a:t>
            </a:r>
            <a:r>
              <a:rPr lang="zh-TW" altLang="zh-TW" sz="2400" dirty="0">
                <a:solidFill>
                  <a:schemeClr val="accent2"/>
                </a:solidFill>
              </a:rPr>
              <a:t>安全裕度</a:t>
            </a:r>
            <a:r>
              <a:rPr lang="zh-TW" altLang="zh-TW" sz="2400" dirty="0"/>
              <a:t>的維持是駕駛員行為背後的主要控制</a:t>
            </a:r>
            <a:r>
              <a:rPr lang="zh-TW" altLang="zh-TW" sz="2400" dirty="0" smtClean="0"/>
              <a:t>因素</a:t>
            </a:r>
            <a:r>
              <a:rPr lang="zh-TW" altLang="en-US" sz="2400" dirty="0"/>
              <a:t>。</a:t>
            </a:r>
            <a:r>
              <a:rPr lang="zh-TW" altLang="zh-TW" sz="2400" dirty="0" smtClean="0"/>
              <a:t>當</a:t>
            </a:r>
            <a:r>
              <a:rPr lang="zh-TW" altLang="zh-TW" sz="2400" dirty="0"/>
              <a:t>超出這些裕度時，可能會產生其他感覺，以及伴隨或代替風險。</a:t>
            </a:r>
            <a:endParaRPr lang="zh-TW" altLang="en-US" sz="2400" dirty="0">
              <a:solidFill>
                <a:prstClr val="black"/>
              </a:solidFill>
              <a:latin typeface="Times New Roman" panose="02020603050405020304" pitchFamily="18" charset="0"/>
              <a:cs typeface="Times New Roman" panose="02020603050405020304" pitchFamily="18" charset="0"/>
            </a:endParaRPr>
          </a:p>
        </p:txBody>
      </p:sp>
      <p:sp>
        <p:nvSpPr>
          <p:cNvPr id="3" name="文字方塊 2"/>
          <p:cNvSpPr txBox="1"/>
          <p:nvPr/>
        </p:nvSpPr>
        <p:spPr>
          <a:xfrm>
            <a:off x="1176950" y="226337"/>
            <a:ext cx="1741502" cy="461665"/>
          </a:xfrm>
          <a:prstGeom prst="rect">
            <a:avLst/>
          </a:prstGeom>
          <a:noFill/>
        </p:spPr>
        <p:txBody>
          <a:bodyPr wrap="none" rtlCol="0">
            <a:spAutoFit/>
          </a:bodyPr>
          <a:lstStyle/>
          <a:p>
            <a:r>
              <a:rPr lang="en-US" altLang="zh-TW" sz="2400" dirty="0">
                <a:solidFill>
                  <a:prstClr val="black"/>
                </a:solidFill>
              </a:rPr>
              <a:t>Introduction</a:t>
            </a:r>
            <a:endParaRPr lang="zh-TW" altLang="en-US" sz="2400" dirty="0">
              <a:solidFill>
                <a:prstClr val="black"/>
              </a:solidFill>
            </a:endParaRPr>
          </a:p>
        </p:txBody>
      </p:sp>
    </p:spTree>
    <p:extLst>
      <p:ext uri="{BB962C8B-B14F-4D97-AF65-F5344CB8AC3E}">
        <p14:creationId xmlns:p14="http://schemas.microsoft.com/office/powerpoint/2010/main" val="34194010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無載</a:t>
            </a:r>
            <a:r>
              <a:rPr lang="zh-TW" altLang="en-US" sz="2400" dirty="0"/>
              <a:t>和負載條件下每個速度類別中的平均速度如</a:t>
            </a:r>
            <a:r>
              <a:rPr lang="zh-TW" altLang="en-US" sz="2400" dirty="0" smtClean="0"/>
              <a:t>圖所示</a:t>
            </a:r>
            <a:r>
              <a:rPr lang="zh-TW" altLang="en-US" sz="2400" dirty="0"/>
              <a:t>。雖然速度大致相似，但在負載狀態下，參與者在</a:t>
            </a:r>
            <a:r>
              <a:rPr lang="en-US" altLang="zh-TW" sz="2400" dirty="0"/>
              <a:t>-30</a:t>
            </a:r>
            <a:r>
              <a:rPr lang="zh-TW" altLang="en-US" sz="2400" dirty="0"/>
              <a:t>和</a:t>
            </a:r>
            <a:r>
              <a:rPr lang="en-US" altLang="zh-TW" sz="2400" dirty="0"/>
              <a:t>-20  km / h</a:t>
            </a:r>
            <a:r>
              <a:rPr lang="zh-TW" altLang="en-US" sz="2400" dirty="0"/>
              <a:t>的速度類別中的行駛速度比無負載狀態下的要快，而在</a:t>
            </a:r>
            <a:r>
              <a:rPr lang="en-US" altLang="zh-TW" sz="2400" dirty="0"/>
              <a:t>+30  km / h</a:t>
            </a:r>
            <a:r>
              <a:rPr lang="zh-TW" altLang="en-US" sz="2400" dirty="0"/>
              <a:t>的情況下行駛得較慢</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使用</a:t>
            </a:r>
            <a:r>
              <a:rPr lang="zh-TW" altLang="en-US" sz="2400" dirty="0"/>
              <a:t>重複測量的</a:t>
            </a:r>
            <a:r>
              <a:rPr lang="en-US" altLang="zh-TW" sz="2400" dirty="0"/>
              <a:t>MANOVA</a:t>
            </a:r>
            <a:r>
              <a:rPr lang="zh-TW" altLang="en-US" sz="2400" dirty="0" smtClean="0"/>
              <a:t>，證實</a:t>
            </a:r>
            <a:r>
              <a:rPr lang="zh-TW" altLang="en-US" sz="2400" dirty="0"/>
              <a:t>了這一點與主顯著速度的</a:t>
            </a:r>
            <a:r>
              <a:rPr lang="en-US" altLang="zh-TW" sz="2400" dirty="0"/>
              <a:t>-30</a:t>
            </a:r>
            <a:r>
              <a:rPr lang="zh-TW" altLang="en-US" sz="2400" dirty="0"/>
              <a:t>中（</a:t>
            </a:r>
            <a:r>
              <a:rPr lang="zh-TW" altLang="en-US" sz="2400" dirty="0" smtClean="0"/>
              <a:t>效應</a:t>
            </a:r>
            <a:r>
              <a:rPr lang="en-US" altLang="zh-TW" sz="2400" i="1" dirty="0" smtClean="0"/>
              <a:t>F</a:t>
            </a:r>
            <a:r>
              <a:rPr lang="zh-TW" altLang="en-US" sz="2400" dirty="0"/>
              <a:t>（</a:t>
            </a:r>
            <a:r>
              <a:rPr lang="en-US" altLang="zh-TW" sz="2400" dirty="0"/>
              <a:t>1</a:t>
            </a:r>
            <a:r>
              <a:rPr lang="zh-TW" altLang="en-US" sz="2400" dirty="0"/>
              <a:t>） </a:t>
            </a:r>
            <a:r>
              <a:rPr lang="en-US" altLang="zh-TW" sz="2400" dirty="0"/>
              <a:t>=  6.26</a:t>
            </a:r>
            <a:r>
              <a:rPr lang="zh-TW" altLang="en-US" sz="2400" dirty="0"/>
              <a:t>，</a:t>
            </a:r>
            <a:r>
              <a:rPr lang="en-US" altLang="zh-TW" sz="2400" i="1" dirty="0"/>
              <a:t>p</a:t>
            </a:r>
            <a:r>
              <a:rPr lang="zh-TW" altLang="en-US" sz="2400" dirty="0"/>
              <a:t>  </a:t>
            </a:r>
            <a:r>
              <a:rPr lang="en-US" altLang="zh-TW" sz="2400" dirty="0"/>
              <a:t>&lt;  0.05</a:t>
            </a:r>
            <a:r>
              <a:rPr lang="zh-TW" altLang="en-US" sz="2400" dirty="0" smtClean="0"/>
              <a:t>，）， </a:t>
            </a:r>
            <a:r>
              <a:rPr lang="en-US" altLang="zh-TW" sz="2400" dirty="0" smtClean="0"/>
              <a:t>- </a:t>
            </a:r>
            <a:r>
              <a:rPr lang="en-US" altLang="zh-TW" sz="2400" dirty="0"/>
              <a:t>20  km / h</a:t>
            </a:r>
            <a:r>
              <a:rPr lang="zh-TW" altLang="en-US" sz="2400" dirty="0"/>
              <a:t>（</a:t>
            </a:r>
            <a:r>
              <a:rPr lang="en-US" altLang="zh-TW" sz="2400" i="1" dirty="0"/>
              <a:t>F</a:t>
            </a:r>
            <a:r>
              <a:rPr lang="zh-TW" altLang="en-US" sz="2400" dirty="0"/>
              <a:t>（</a:t>
            </a:r>
            <a:r>
              <a:rPr lang="en-US" altLang="zh-TW" sz="2400" dirty="0"/>
              <a:t>1</a:t>
            </a:r>
            <a:r>
              <a:rPr lang="zh-TW" altLang="en-US" sz="2400" dirty="0"/>
              <a:t>） </a:t>
            </a:r>
            <a:r>
              <a:rPr lang="en-US" altLang="zh-TW" sz="2400" dirty="0"/>
              <a:t>=  4.51</a:t>
            </a:r>
            <a:r>
              <a:rPr lang="zh-TW" altLang="en-US" sz="2400" dirty="0"/>
              <a:t>，</a:t>
            </a:r>
            <a:r>
              <a:rPr lang="en-US" altLang="zh-TW" sz="2400" i="1" dirty="0"/>
              <a:t>p</a:t>
            </a:r>
            <a:r>
              <a:rPr lang="zh-TW" altLang="en-US" sz="2400" dirty="0"/>
              <a:t>  </a:t>
            </a:r>
            <a:r>
              <a:rPr lang="en-US" altLang="zh-TW" sz="2400" dirty="0"/>
              <a:t>&lt;  .</a:t>
            </a:r>
            <a:r>
              <a:rPr lang="en-US" altLang="zh-TW" sz="2400" dirty="0" smtClean="0"/>
              <a:t>05</a:t>
            </a:r>
            <a:r>
              <a:rPr lang="zh-TW" altLang="en-US" sz="2400" dirty="0" smtClean="0"/>
              <a:t>）</a:t>
            </a:r>
            <a:r>
              <a:rPr lang="en-US" altLang="zh-TW" sz="2400" dirty="0" smtClean="0"/>
              <a:t>+ </a:t>
            </a:r>
            <a:r>
              <a:rPr lang="en-US" altLang="zh-TW" sz="2400" dirty="0"/>
              <a:t>30 </a:t>
            </a:r>
            <a:r>
              <a:rPr lang="zh-TW" altLang="en-US" sz="2400" dirty="0"/>
              <a:t>公里</a:t>
            </a:r>
            <a:r>
              <a:rPr lang="en-US" altLang="zh-TW" sz="2400" dirty="0"/>
              <a:t>/</a:t>
            </a:r>
            <a:r>
              <a:rPr lang="zh-TW" altLang="en-US" sz="2400" dirty="0"/>
              <a:t>小時（</a:t>
            </a:r>
            <a:r>
              <a:rPr lang="zh-TW" altLang="en-US" sz="2400" i="1" dirty="0"/>
              <a:t>˚</a:t>
            </a:r>
            <a:r>
              <a:rPr lang="en-US" altLang="zh-TW" sz="2400" i="1" dirty="0"/>
              <a:t>F</a:t>
            </a:r>
            <a:r>
              <a:rPr lang="zh-TW" altLang="en-US" sz="2400" dirty="0"/>
              <a:t>（</a:t>
            </a:r>
            <a:r>
              <a:rPr lang="en-US" altLang="zh-TW" sz="2400" dirty="0"/>
              <a:t>1</a:t>
            </a:r>
            <a:r>
              <a:rPr lang="zh-TW" altLang="en-US" sz="2400" dirty="0"/>
              <a:t>） </a:t>
            </a:r>
            <a:r>
              <a:rPr lang="en-US" altLang="zh-TW" sz="2400" dirty="0"/>
              <a:t>=  4.91</a:t>
            </a:r>
            <a:r>
              <a:rPr lang="zh-TW" altLang="en-US" sz="2400" dirty="0"/>
              <a:t>，</a:t>
            </a:r>
            <a:r>
              <a:rPr lang="en-US" altLang="zh-TW" sz="2400" i="1" dirty="0"/>
              <a:t>p</a:t>
            </a:r>
            <a:r>
              <a:rPr lang="zh-TW" altLang="en-US" sz="2400" dirty="0"/>
              <a:t>  </a:t>
            </a:r>
            <a:r>
              <a:rPr lang="en-US" altLang="zh-TW" sz="2400" dirty="0"/>
              <a:t>&lt;  </a:t>
            </a:r>
            <a:r>
              <a:rPr lang="en-US" altLang="zh-TW" sz="2400" dirty="0" smtClean="0"/>
              <a:t>0.05</a:t>
            </a:r>
            <a:r>
              <a:rPr lang="zh-TW" altLang="en-US" sz="2400" dirty="0" smtClean="0"/>
              <a:t>）</a:t>
            </a:r>
            <a:r>
              <a:rPr lang="zh-TW" altLang="en-US" sz="2400" dirty="0"/>
              <a:t>速度的類別</a:t>
            </a:r>
            <a:r>
              <a:rPr lang="zh-TW" altLang="en-US"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對於</a:t>
            </a:r>
            <a:r>
              <a:rPr lang="zh-TW" altLang="en-US" sz="2400" dirty="0"/>
              <a:t>其他速度類別中的任何其他速度類別，空載期間的平均驅動速度與負載條件之間均無顯著差異（</a:t>
            </a:r>
            <a:r>
              <a:rPr lang="en-US" altLang="zh-TW" sz="2400" i="1" dirty="0"/>
              <a:t>F</a:t>
            </a:r>
            <a:r>
              <a:rPr lang="zh-TW" altLang="en-US" sz="2400" dirty="0"/>
              <a:t>（</a:t>
            </a:r>
            <a:r>
              <a:rPr lang="en-US" altLang="zh-TW" sz="2400" dirty="0"/>
              <a:t>1</a:t>
            </a:r>
            <a:r>
              <a:rPr lang="zh-TW" altLang="en-US" sz="2400" dirty="0"/>
              <a:t>） </a:t>
            </a:r>
            <a:r>
              <a:rPr lang="en-US" altLang="zh-TW" sz="2400" dirty="0"/>
              <a:t>=  .02</a:t>
            </a:r>
            <a:r>
              <a:rPr lang="zh-TW" altLang="en-US" sz="2400" dirty="0"/>
              <a:t>至</a:t>
            </a:r>
            <a:r>
              <a:rPr lang="en-US" altLang="zh-TW" sz="2400" dirty="0"/>
              <a:t>2.4</a:t>
            </a:r>
            <a:r>
              <a:rPr lang="zh-TW" altLang="en-US" sz="2400" dirty="0"/>
              <a:t>，</a:t>
            </a:r>
            <a:r>
              <a:rPr lang="en-US" altLang="zh-TW" sz="2400" i="1" dirty="0"/>
              <a:t>p</a:t>
            </a:r>
            <a:r>
              <a:rPr lang="zh-TW" altLang="en-US" sz="2400" dirty="0"/>
              <a:t>  </a:t>
            </a:r>
            <a:r>
              <a:rPr lang="en-US" altLang="zh-TW" sz="2400" dirty="0"/>
              <a:t>&gt;  .13</a:t>
            </a:r>
            <a:r>
              <a:rPr lang="zh-TW" altLang="en-US" sz="2400" dirty="0"/>
              <a:t>）。經過</a:t>
            </a:r>
            <a:r>
              <a:rPr lang="en-US" altLang="zh-TW" sz="2400" dirty="0" err="1"/>
              <a:t>Bonferroni</a:t>
            </a:r>
            <a:r>
              <a:rPr lang="zh-TW" altLang="en-US" sz="2400" dirty="0"/>
              <a:t>校正的事後測試證實了這些發現，並在−</a:t>
            </a:r>
            <a:r>
              <a:rPr lang="en-US" altLang="zh-TW" sz="2400" dirty="0"/>
              <a:t>30</a:t>
            </a:r>
            <a:r>
              <a:rPr lang="zh-TW" altLang="en-US" sz="2400" dirty="0"/>
              <a:t>，−</a:t>
            </a:r>
            <a:r>
              <a:rPr lang="en-US" altLang="zh-TW" sz="2400" dirty="0"/>
              <a:t>20</a:t>
            </a:r>
            <a:r>
              <a:rPr lang="zh-TW" altLang="en-US" sz="2400" dirty="0"/>
              <a:t>和</a:t>
            </a:r>
            <a:r>
              <a:rPr lang="en-US" altLang="zh-TW" sz="2400" dirty="0"/>
              <a:t>+30  km / h</a:t>
            </a:r>
            <a:r>
              <a:rPr lang="zh-TW" altLang="en-US" sz="2400" dirty="0"/>
              <a:t>的條件下對載荷產生了顯著影響（</a:t>
            </a:r>
            <a:r>
              <a:rPr lang="en-US" altLang="zh-TW" sz="2400" i="1" dirty="0"/>
              <a:t>p</a:t>
            </a:r>
            <a:r>
              <a:rPr lang="zh-TW" altLang="en-US" sz="2400" dirty="0"/>
              <a:t>  </a:t>
            </a:r>
            <a:r>
              <a:rPr lang="en-US" altLang="zh-TW" sz="2400" dirty="0"/>
              <a:t>&lt;  .05</a:t>
            </a:r>
            <a:r>
              <a:rPr lang="zh-TW" altLang="en-US" sz="2400" dirty="0" smtClean="0"/>
              <a:t>）。</a:t>
            </a:r>
            <a:endParaRPr lang="zh-TW" altLang="en-US" sz="2400" dirty="0">
              <a:solidFill>
                <a:prstClr val="black"/>
              </a:solidFill>
            </a:endParaRPr>
          </a:p>
        </p:txBody>
      </p:sp>
      <p:sp>
        <p:nvSpPr>
          <p:cNvPr id="4" name="文字方塊 3"/>
          <p:cNvSpPr txBox="1"/>
          <p:nvPr/>
        </p:nvSpPr>
        <p:spPr>
          <a:xfrm>
            <a:off x="1176950" y="226337"/>
            <a:ext cx="7257115" cy="584775"/>
          </a:xfrm>
          <a:prstGeom prst="rect">
            <a:avLst/>
          </a:prstGeom>
          <a:noFill/>
        </p:spPr>
        <p:txBody>
          <a:bodyPr wrap="none" rtlCol="0">
            <a:spAutoFit/>
          </a:bodyPr>
          <a:lstStyle/>
          <a:p>
            <a:r>
              <a:rPr lang="en-US" altLang="zh-TW" sz="3200" dirty="0" smtClean="0"/>
              <a:t>Results</a:t>
            </a:r>
            <a:r>
              <a:rPr lang="en-US" altLang="zh-TW" sz="3200" dirty="0" smtClean="0">
                <a:solidFill>
                  <a:prstClr val="black"/>
                </a:solidFill>
              </a:rPr>
              <a:t>-</a:t>
            </a:r>
            <a:r>
              <a:rPr lang="zh-TW" altLang="en-US" sz="3200" dirty="0" smtClean="0"/>
              <a:t>無負載</a:t>
            </a:r>
            <a:r>
              <a:rPr lang="zh-TW" altLang="en-US" sz="3200" dirty="0"/>
              <a:t>和負載條件之間的速度</a:t>
            </a:r>
            <a:r>
              <a:rPr lang="zh-TW" altLang="en-US" sz="3200" dirty="0" smtClean="0"/>
              <a:t>差</a:t>
            </a:r>
            <a:endParaRPr lang="zh-TW" altLang="en-US" sz="3200" dirty="0"/>
          </a:p>
        </p:txBody>
      </p:sp>
    </p:spTree>
    <p:extLst>
      <p:ext uri="{BB962C8B-B14F-4D97-AF65-F5344CB8AC3E}">
        <p14:creationId xmlns:p14="http://schemas.microsoft.com/office/powerpoint/2010/main" val="25738881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11940" y="818015"/>
            <a:ext cx="11375259" cy="5591838"/>
          </a:xfrm>
          <a:prstGeom prst="rect">
            <a:avLst/>
          </a:prstGeom>
        </p:spPr>
      </p:pic>
      <p:sp>
        <p:nvSpPr>
          <p:cNvPr id="3" name="矩形 2"/>
          <p:cNvSpPr/>
          <p:nvPr/>
        </p:nvSpPr>
        <p:spPr>
          <a:xfrm>
            <a:off x="2815629" y="2697933"/>
            <a:ext cx="2037028" cy="10502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4" name="矩形 3"/>
          <p:cNvSpPr/>
          <p:nvPr/>
        </p:nvSpPr>
        <p:spPr>
          <a:xfrm>
            <a:off x="8635498" y="1213164"/>
            <a:ext cx="1278046" cy="976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918067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4524315"/>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t>本研究為</a:t>
            </a:r>
            <a:r>
              <a:rPr lang="zh-TW" altLang="zh-TW" sz="2400" dirty="0" smtClean="0"/>
              <a:t>駕駛員</a:t>
            </a:r>
            <a:r>
              <a:rPr lang="zh-TW" altLang="zh-TW" sz="2400" dirty="0"/>
              <a:t>行為理論提供了進一步的支持，該理論在諸如任務難度，努力程度，風險</a:t>
            </a:r>
            <a:r>
              <a:rPr lang="zh-TW" altLang="zh-TW" sz="2400" dirty="0" smtClean="0"/>
              <a:t>感</a:t>
            </a:r>
            <a:r>
              <a:rPr lang="zh-TW" altLang="en-US" sz="2400" dirty="0" smtClean="0"/>
              <a:t>知</a:t>
            </a:r>
            <a:r>
              <a:rPr lang="zh-TW" altLang="zh-TW" sz="2400" dirty="0" smtClean="0"/>
              <a:t>和</a:t>
            </a:r>
            <a:r>
              <a:rPr lang="zh-TW" altLang="zh-TW" sz="2400" dirty="0"/>
              <a:t>駕駛行為等變量之間建立了</a:t>
            </a:r>
            <a:r>
              <a:rPr lang="zh-TW" altLang="zh-TW" sz="2400" b="1" dirty="0"/>
              <a:t>閾值</a:t>
            </a:r>
            <a:r>
              <a:rPr lang="zh-TW" altLang="zh-TW" sz="2400" b="1" dirty="0" smtClean="0"/>
              <a:t>關係</a:t>
            </a:r>
            <a:endParaRPr lang="en-US" altLang="zh-TW" sz="2400" b="1" dirty="0" smtClean="0"/>
          </a:p>
          <a:p>
            <a:pPr marL="342900" indent="-342900">
              <a:lnSpc>
                <a:spcPct val="150000"/>
              </a:lnSpc>
              <a:buFont typeface="Arial" panose="020B0604020202020204" pitchFamily="34" charset="0"/>
              <a:buChar char="•"/>
            </a:pPr>
            <a:r>
              <a:rPr lang="zh-TW" altLang="en-US" sz="2400" dirty="0">
                <a:solidFill>
                  <a:prstClr val="black"/>
                </a:solidFill>
              </a:rPr>
              <a:t>尤其是對於任務難度和工作量，這些變量開始時被定為低且穩定，然後一旦超過一定速度便增加</a:t>
            </a:r>
            <a:r>
              <a:rPr lang="zh-TW" altLang="en-US" sz="2400" dirty="0" smtClean="0">
                <a:solidFill>
                  <a:prstClr val="black"/>
                </a:solidFill>
              </a:rPr>
              <a:t>。</a:t>
            </a:r>
            <a:endParaRPr lang="en-US" altLang="zh-TW" sz="2400" dirty="0" smtClean="0">
              <a:solidFill>
                <a:prstClr val="black"/>
              </a:solidFill>
            </a:endParaRPr>
          </a:p>
          <a:p>
            <a:pPr marL="342900" indent="-342900">
              <a:lnSpc>
                <a:spcPct val="150000"/>
              </a:lnSpc>
              <a:buFont typeface="Arial" panose="020B0604020202020204" pitchFamily="34" charset="0"/>
              <a:buChar char="•"/>
            </a:pPr>
            <a:r>
              <a:rPr lang="zh-TW" altLang="en-US" sz="2400" dirty="0">
                <a:solidFill>
                  <a:prstClr val="black"/>
                </a:solidFill>
              </a:rPr>
              <a:t>任務難度</a:t>
            </a:r>
            <a:r>
              <a:rPr lang="zh-TW" altLang="en-US" sz="2400" dirty="0" smtClean="0">
                <a:solidFill>
                  <a:prstClr val="black"/>
                </a:solidFill>
              </a:rPr>
              <a:t>，</a:t>
            </a:r>
            <a:r>
              <a:rPr lang="zh-TW" altLang="en-US" sz="2400" dirty="0">
                <a:solidFill>
                  <a:prstClr val="black"/>
                </a:solidFill>
              </a:rPr>
              <a:t>工作量</a:t>
            </a:r>
            <a:r>
              <a:rPr lang="zh-TW" altLang="en-US" sz="2400" dirty="0" smtClean="0">
                <a:solidFill>
                  <a:prstClr val="black"/>
                </a:solidFill>
              </a:rPr>
              <a:t>和風險感知的</a:t>
            </a:r>
            <a:r>
              <a:rPr lang="zh-TW" altLang="en-US" sz="2400" dirty="0">
                <a:solidFill>
                  <a:prstClr val="black"/>
                </a:solidFill>
              </a:rPr>
              <a:t>平均評分之間存在高度相關性。這與先前的研究相符，並且可能是由於大多數任務期間這些變量之間的自然聯繫（</a:t>
            </a:r>
            <a:r>
              <a:rPr lang="en-US" altLang="zh-TW" sz="2400" dirty="0">
                <a:solidFill>
                  <a:prstClr val="black"/>
                </a:solidFill>
              </a:rPr>
              <a:t>Fuller</a:t>
            </a:r>
            <a:r>
              <a:rPr lang="zh-TW" altLang="en-US" sz="2400" dirty="0">
                <a:solidFill>
                  <a:prstClr val="black"/>
                </a:solidFill>
              </a:rPr>
              <a:t>等，</a:t>
            </a:r>
            <a:r>
              <a:rPr lang="en-US" altLang="zh-TW" sz="2400" dirty="0">
                <a:solidFill>
                  <a:prstClr val="black"/>
                </a:solidFill>
              </a:rPr>
              <a:t>2008a</a:t>
            </a:r>
            <a:r>
              <a:rPr lang="zh-TW" altLang="en-US" sz="2400" dirty="0">
                <a:solidFill>
                  <a:prstClr val="black"/>
                </a:solidFill>
              </a:rPr>
              <a:t>，</a:t>
            </a:r>
            <a:r>
              <a:rPr lang="en-US" altLang="zh-TW" sz="2400" dirty="0">
                <a:solidFill>
                  <a:prstClr val="black"/>
                </a:solidFill>
              </a:rPr>
              <a:t>b</a:t>
            </a:r>
            <a:r>
              <a:rPr lang="zh-TW" altLang="en-US" sz="2400" dirty="0">
                <a:solidFill>
                  <a:prstClr val="black"/>
                </a:solidFill>
              </a:rPr>
              <a:t>； </a:t>
            </a:r>
            <a:r>
              <a:rPr lang="en-US" altLang="zh-TW" sz="2400" dirty="0">
                <a:solidFill>
                  <a:prstClr val="black"/>
                </a:solidFill>
              </a:rPr>
              <a:t>Lewis-Evans</a:t>
            </a:r>
            <a:r>
              <a:rPr lang="zh-TW" altLang="en-US" sz="2400" dirty="0">
                <a:solidFill>
                  <a:prstClr val="black"/>
                </a:solidFill>
              </a:rPr>
              <a:t>和</a:t>
            </a:r>
            <a:r>
              <a:rPr lang="en-US" altLang="zh-TW" sz="2400" dirty="0" err="1">
                <a:solidFill>
                  <a:prstClr val="black"/>
                </a:solidFill>
              </a:rPr>
              <a:t>Rothengatter</a:t>
            </a:r>
            <a:r>
              <a:rPr lang="zh-TW" altLang="en-US" sz="2400" dirty="0">
                <a:solidFill>
                  <a:prstClr val="black"/>
                </a:solidFill>
              </a:rPr>
              <a:t>，</a:t>
            </a:r>
            <a:r>
              <a:rPr lang="en-US" altLang="zh-TW" sz="2400" dirty="0">
                <a:solidFill>
                  <a:prstClr val="black"/>
                </a:solidFill>
              </a:rPr>
              <a:t>2009</a:t>
            </a:r>
            <a:r>
              <a:rPr lang="zh-TW" altLang="en-US" sz="2400" dirty="0">
                <a:solidFill>
                  <a:prstClr val="black"/>
                </a:solidFill>
              </a:rPr>
              <a:t>； </a:t>
            </a:r>
            <a:r>
              <a:rPr lang="en-US" altLang="zh-TW" sz="2400" dirty="0" err="1">
                <a:solidFill>
                  <a:prstClr val="black"/>
                </a:solidFill>
              </a:rPr>
              <a:t>LewisEvans</a:t>
            </a:r>
            <a:r>
              <a:rPr lang="zh-TW" altLang="en-US" sz="2400" dirty="0">
                <a:solidFill>
                  <a:prstClr val="black"/>
                </a:solidFill>
              </a:rPr>
              <a:t>等，</a:t>
            </a:r>
            <a:r>
              <a:rPr lang="en-US" altLang="zh-TW" sz="2400" dirty="0">
                <a:solidFill>
                  <a:prstClr val="black"/>
                </a:solidFill>
              </a:rPr>
              <a:t>2010</a:t>
            </a:r>
            <a:r>
              <a:rPr lang="zh-TW" altLang="en-US" sz="2400" dirty="0">
                <a:solidFill>
                  <a:prstClr val="black"/>
                </a:solidFill>
              </a:rPr>
              <a:t>）。</a:t>
            </a:r>
            <a:endParaRPr lang="en-US" altLang="zh-TW" sz="2400" dirty="0" smtClean="0">
              <a:solidFill>
                <a:prstClr val="black"/>
              </a:solidFill>
            </a:endParaRPr>
          </a:p>
        </p:txBody>
      </p:sp>
      <p:sp>
        <p:nvSpPr>
          <p:cNvPr id="4" name="文字方塊 3"/>
          <p:cNvSpPr txBox="1"/>
          <p:nvPr/>
        </p:nvSpPr>
        <p:spPr>
          <a:xfrm>
            <a:off x="1176950" y="226337"/>
            <a:ext cx="1005403" cy="584775"/>
          </a:xfrm>
          <a:prstGeom prst="rect">
            <a:avLst/>
          </a:prstGeom>
          <a:noFill/>
        </p:spPr>
        <p:txBody>
          <a:bodyPr wrap="none" rtlCol="0">
            <a:spAutoFit/>
          </a:bodyPr>
          <a:lstStyle/>
          <a:p>
            <a:r>
              <a:rPr lang="zh-TW" altLang="en-US" sz="3200" dirty="0" smtClean="0"/>
              <a:t>討論</a:t>
            </a:r>
            <a:endParaRPr lang="zh-TW" altLang="en-US" sz="3200" dirty="0"/>
          </a:p>
        </p:txBody>
      </p:sp>
    </p:spTree>
    <p:extLst>
      <p:ext uri="{BB962C8B-B14F-4D97-AF65-F5344CB8AC3E}">
        <p14:creationId xmlns:p14="http://schemas.microsoft.com/office/powerpoint/2010/main" val="6869952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在負荷情況下</a:t>
            </a:r>
            <a:r>
              <a:rPr lang="zh-TW" altLang="zh-TW" sz="2400" dirty="0" smtClean="0"/>
              <a:t>，</a:t>
            </a:r>
            <a:r>
              <a:rPr lang="zh-TW" altLang="en-US" sz="2400" dirty="0"/>
              <a:t>受測</a:t>
            </a:r>
            <a:r>
              <a:rPr lang="zh-TW" altLang="zh-TW" sz="2400" dirty="0" smtClean="0"/>
              <a:t>者</a:t>
            </a:r>
            <a:r>
              <a:rPr lang="zh-TW" altLang="zh-TW" sz="2400" dirty="0"/>
              <a:t>對任務難度</a:t>
            </a:r>
            <a:r>
              <a:rPr lang="zh-TW" altLang="zh-TW" sz="2400" dirty="0" smtClean="0"/>
              <a:t>，</a:t>
            </a:r>
            <a:r>
              <a:rPr lang="zh-TW" altLang="en-US" sz="2400" dirty="0" smtClean="0"/>
              <a:t>工作量</a:t>
            </a:r>
            <a:r>
              <a:rPr lang="zh-TW" altLang="zh-TW" sz="2400" dirty="0" smtClean="0"/>
              <a:t>和</a:t>
            </a:r>
            <a:r>
              <a:rPr lang="zh-TW" altLang="zh-TW" sz="2400" dirty="0"/>
              <a:t>風險</a:t>
            </a:r>
            <a:r>
              <a:rPr lang="zh-TW" altLang="zh-TW" sz="2400" dirty="0" smtClean="0"/>
              <a:t>感</a:t>
            </a:r>
            <a:r>
              <a:rPr lang="zh-TW" altLang="en-US" sz="2400" dirty="0" smtClean="0"/>
              <a:t>知</a:t>
            </a:r>
            <a:r>
              <a:rPr lang="zh-TW" altLang="zh-TW" sz="2400" dirty="0" smtClean="0"/>
              <a:t>的</a:t>
            </a:r>
            <a:r>
              <a:rPr lang="zh-TW" altLang="zh-TW" sz="2400" dirty="0"/>
              <a:t>較高評價清楚地表明了執行</a:t>
            </a:r>
            <a:r>
              <a:rPr lang="en-US" altLang="zh-TW" sz="2400" dirty="0"/>
              <a:t>PASAT</a:t>
            </a:r>
            <a:r>
              <a:rPr lang="zh-TW" altLang="zh-TW" sz="2400" dirty="0"/>
              <a:t>任務的額外困難。尤其是</a:t>
            </a:r>
            <a:r>
              <a:rPr lang="zh-TW" altLang="zh-TW" sz="2400" dirty="0" smtClean="0"/>
              <a:t>在</a:t>
            </a:r>
            <a:r>
              <a:rPr lang="en-US" altLang="zh-TW" sz="2400" dirty="0"/>
              <a:t>-</a:t>
            </a:r>
            <a:r>
              <a:rPr lang="en-US" altLang="zh-TW" sz="2400" dirty="0" smtClean="0"/>
              <a:t>30 </a:t>
            </a:r>
            <a:r>
              <a:rPr lang="en-US" altLang="zh-TW" sz="2400" dirty="0"/>
              <a:t>km / h</a:t>
            </a:r>
            <a:r>
              <a:rPr lang="zh-TW" altLang="zh-TW" sz="2400" dirty="0"/>
              <a:t>的試驗中，任務難度和工作量的平均評分甚至高於</a:t>
            </a:r>
            <a:r>
              <a:rPr lang="zh-TW" altLang="zh-TW" sz="2400" dirty="0" smtClean="0"/>
              <a:t>在</a:t>
            </a:r>
            <a:r>
              <a:rPr lang="zh-TW" altLang="en-US" sz="2400" dirty="0"/>
              <a:t>無</a:t>
            </a:r>
            <a:r>
              <a:rPr lang="zh-TW" altLang="en-US" sz="2400" dirty="0" smtClean="0"/>
              <a:t>負</a:t>
            </a:r>
            <a:r>
              <a:rPr lang="zh-TW" altLang="zh-TW" sz="2400" dirty="0" smtClean="0"/>
              <a:t>載</a:t>
            </a:r>
            <a:r>
              <a:rPr lang="zh-TW" altLang="zh-TW" sz="2400" dirty="0"/>
              <a:t>條件下超過</a:t>
            </a:r>
            <a:r>
              <a:rPr lang="en-US" altLang="zh-TW" sz="2400" dirty="0"/>
              <a:t>10 km / h</a:t>
            </a:r>
            <a:r>
              <a:rPr lang="zh-TW" altLang="zh-TW" sz="2400" dirty="0"/>
              <a:t>的試驗中給出的評分。</a:t>
            </a:r>
            <a:endParaRPr lang="zh-TW" altLang="en-US" sz="2400" dirty="0">
              <a:solidFill>
                <a:prstClr val="black"/>
              </a:solidFill>
            </a:endParaRPr>
          </a:p>
        </p:txBody>
      </p:sp>
      <p:sp>
        <p:nvSpPr>
          <p:cNvPr id="4" name="文字方塊 3"/>
          <p:cNvSpPr txBox="1"/>
          <p:nvPr/>
        </p:nvSpPr>
        <p:spPr>
          <a:xfrm>
            <a:off x="1176950" y="226337"/>
            <a:ext cx="1005403" cy="584775"/>
          </a:xfrm>
          <a:prstGeom prst="rect">
            <a:avLst/>
          </a:prstGeom>
          <a:noFill/>
        </p:spPr>
        <p:txBody>
          <a:bodyPr wrap="none" rtlCol="0">
            <a:spAutoFit/>
          </a:bodyPr>
          <a:lstStyle/>
          <a:p>
            <a:r>
              <a:rPr lang="zh-TW" altLang="en-US" sz="3200" dirty="0" smtClean="0"/>
              <a:t>討論</a:t>
            </a:r>
            <a:endParaRPr lang="zh-TW" altLang="en-US" sz="3200" dirty="0"/>
          </a:p>
        </p:txBody>
      </p:sp>
    </p:spTree>
    <p:extLst>
      <p:ext uri="{BB962C8B-B14F-4D97-AF65-F5344CB8AC3E}">
        <p14:creationId xmlns:p14="http://schemas.microsoft.com/office/powerpoint/2010/main" val="792036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308324"/>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本文還通過對速度的典型性如何在所有主觀測量中最敏感的評級來突出顯示對速度的習慣性控制</a:t>
            </a:r>
            <a:endParaRPr lang="en-US" altLang="zh-TW" sz="2400" dirty="0" smtClean="0"/>
          </a:p>
          <a:p>
            <a:pPr marL="342900" indent="-342900">
              <a:lnSpc>
                <a:spcPct val="150000"/>
              </a:lnSpc>
              <a:buFont typeface="Arial" panose="020B0604020202020204" pitchFamily="34" charset="0"/>
              <a:buChar char="•"/>
            </a:pPr>
            <a:r>
              <a:rPr lang="zh-TW" altLang="zh-TW" sz="2400" dirty="0" smtClean="0"/>
              <a:t>這樣</a:t>
            </a:r>
            <a:r>
              <a:rPr lang="zh-TW" altLang="zh-TW" sz="2400" dirty="0"/>
              <a:t>的結果可能是，當駕駛員分心時，他們可能會無意識地加速行駛，並無意中打破了速度限制。</a:t>
            </a:r>
            <a:endParaRPr lang="zh-TW" altLang="en-US" sz="2400" dirty="0">
              <a:solidFill>
                <a:prstClr val="black"/>
              </a:solidFill>
            </a:endParaRPr>
          </a:p>
        </p:txBody>
      </p:sp>
      <p:sp>
        <p:nvSpPr>
          <p:cNvPr id="4" name="文字方塊 3"/>
          <p:cNvSpPr txBox="1"/>
          <p:nvPr/>
        </p:nvSpPr>
        <p:spPr>
          <a:xfrm>
            <a:off x="1176950" y="226337"/>
            <a:ext cx="1005403" cy="584775"/>
          </a:xfrm>
          <a:prstGeom prst="rect">
            <a:avLst/>
          </a:prstGeom>
          <a:noFill/>
        </p:spPr>
        <p:txBody>
          <a:bodyPr wrap="none" rtlCol="0">
            <a:spAutoFit/>
          </a:bodyPr>
          <a:lstStyle/>
          <a:p>
            <a:r>
              <a:rPr lang="zh-TW" altLang="en-US" sz="3200" dirty="0" smtClean="0"/>
              <a:t>結論</a:t>
            </a:r>
            <a:endParaRPr lang="zh-TW" altLang="en-US" sz="3200" dirty="0"/>
          </a:p>
        </p:txBody>
      </p:sp>
    </p:spTree>
    <p:extLst>
      <p:ext uri="{BB962C8B-B14F-4D97-AF65-F5344CB8AC3E}">
        <p14:creationId xmlns:p14="http://schemas.microsoft.com/office/powerpoint/2010/main" val="704619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3416320"/>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solidFill>
                  <a:prstClr val="black"/>
                </a:solidFill>
                <a:latin typeface="Times New Roman" panose="02020603050405020304" pitchFamily="18" charset="0"/>
                <a:cs typeface="Times New Roman" panose="02020603050405020304" pitchFamily="18" charset="0"/>
              </a:rPr>
              <a:t>先前的一些實驗發現支持對駕駛過程中對速度變化做出反應的風險感和任務難度的持續監控（</a:t>
            </a:r>
            <a:r>
              <a:rPr lang="en-US" altLang="zh-TW" sz="2400" dirty="0" smtClean="0">
                <a:solidFill>
                  <a:prstClr val="black"/>
                </a:solidFill>
                <a:latin typeface="Times New Roman" panose="02020603050405020304" pitchFamily="18" charset="0"/>
                <a:cs typeface="Times New Roman" panose="02020603050405020304" pitchFamily="18" charset="0"/>
              </a:rPr>
              <a:t>Fuller</a:t>
            </a:r>
            <a:r>
              <a:rPr lang="zh-TW" altLang="en-US" sz="2400" dirty="0">
                <a:solidFill>
                  <a:prstClr val="black"/>
                </a:solidFill>
                <a:latin typeface="Times New Roman" panose="02020603050405020304" pitchFamily="18" charset="0"/>
                <a:cs typeface="Times New Roman" panose="02020603050405020304" pitchFamily="18" charset="0"/>
              </a:rPr>
              <a:t> </a:t>
            </a:r>
            <a:r>
              <a:rPr lang="en-US" altLang="zh-TW" sz="2400" dirty="0" smtClean="0">
                <a:solidFill>
                  <a:prstClr val="black"/>
                </a:solidFill>
                <a:latin typeface="Times New Roman" panose="02020603050405020304" pitchFamily="18" charset="0"/>
                <a:cs typeface="Times New Roman" panose="02020603050405020304" pitchFamily="18" charset="0"/>
              </a:rPr>
              <a:t>et al., 2008b; </a:t>
            </a:r>
            <a:r>
              <a:rPr lang="zh-TW" altLang="en-US" sz="2400" dirty="0" smtClean="0">
                <a:solidFill>
                  <a:prstClr val="black"/>
                </a:solidFill>
                <a:latin typeface="Times New Roman" panose="02020603050405020304" pitchFamily="18" charset="0"/>
                <a:cs typeface="Times New Roman" panose="02020603050405020304" pitchFamily="18" charset="0"/>
              </a:rPr>
              <a:t> </a:t>
            </a:r>
            <a:r>
              <a:rPr lang="en-US" altLang="zh-TW" sz="2400" dirty="0" err="1" smtClean="0">
                <a:solidFill>
                  <a:prstClr val="black"/>
                </a:solidFill>
                <a:latin typeface="Times New Roman" panose="02020603050405020304" pitchFamily="18" charset="0"/>
                <a:cs typeface="Times New Roman" panose="02020603050405020304" pitchFamily="18" charset="0"/>
              </a:rPr>
              <a:t>Kinnearet</a:t>
            </a:r>
            <a:r>
              <a:rPr lang="en-US" altLang="zh-TW" sz="2400" dirty="0" smtClean="0">
                <a:solidFill>
                  <a:prstClr val="black"/>
                </a:solidFill>
                <a:latin typeface="Times New Roman" panose="02020603050405020304" pitchFamily="18" charset="0"/>
                <a:cs typeface="Times New Roman" panose="02020603050405020304" pitchFamily="18" charset="0"/>
              </a:rPr>
              <a:t> al., 2007</a:t>
            </a:r>
            <a:r>
              <a:rPr lang="zh-TW" altLang="en-US" sz="2400" dirty="0">
                <a:solidFill>
                  <a:prstClr val="black"/>
                </a:solidFill>
                <a:latin typeface="Times New Roman" panose="02020603050405020304" pitchFamily="18" charset="0"/>
                <a:cs typeface="Times New Roman" panose="02020603050405020304" pitchFamily="18" charset="0"/>
              </a:rPr>
              <a:t>），但是其他人對此提出了質疑，並找到了證據來證明這些變量的閾值感知（</a:t>
            </a:r>
            <a:r>
              <a:rPr lang="en-US" altLang="zh-TW" sz="2400" dirty="0" smtClean="0">
                <a:solidFill>
                  <a:prstClr val="black"/>
                </a:solidFill>
                <a:latin typeface="Times New Roman" panose="02020603050405020304" pitchFamily="18" charset="0"/>
                <a:cs typeface="Times New Roman" panose="02020603050405020304" pitchFamily="18" charset="0"/>
              </a:rPr>
              <a:t>Lewis-Evans&amp; Rothengatter,2009;  Lewis-Evans</a:t>
            </a:r>
            <a:r>
              <a:rPr lang="zh-TW" altLang="en-US" sz="2400" dirty="0">
                <a:solidFill>
                  <a:prstClr val="black"/>
                </a:solidFill>
                <a:latin typeface="Times New Roman" panose="02020603050405020304" pitchFamily="18" charset="0"/>
                <a:cs typeface="Times New Roman" panose="02020603050405020304" pitchFamily="18" charset="0"/>
              </a:rPr>
              <a:t> </a:t>
            </a:r>
            <a:r>
              <a:rPr lang="en-US" altLang="zh-TW" sz="2400" dirty="0" smtClean="0">
                <a:solidFill>
                  <a:prstClr val="black"/>
                </a:solidFill>
                <a:latin typeface="Times New Roman" panose="02020603050405020304" pitchFamily="18" charset="0"/>
                <a:cs typeface="Times New Roman" panose="02020603050405020304" pitchFamily="18" charset="0"/>
              </a:rPr>
              <a:t>et al., 2010</a:t>
            </a:r>
            <a:r>
              <a:rPr lang="zh-TW" altLang="en-US" sz="2400" dirty="0" smtClean="0">
                <a:solidFill>
                  <a:prstClr val="black"/>
                </a:solidFill>
                <a:latin typeface="Times New Roman" panose="02020603050405020304" pitchFamily="18" charset="0"/>
                <a:cs typeface="Times New Roman" panose="02020603050405020304" pitchFamily="18" charset="0"/>
              </a:rPr>
              <a:t>）。</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400" dirty="0">
                <a:solidFill>
                  <a:prstClr val="black"/>
                </a:solidFill>
              </a:rPr>
              <a:t>這些研究確實同意的是，人們對</a:t>
            </a:r>
            <a:r>
              <a:rPr lang="zh-TW" altLang="en-US" sz="2400" dirty="0">
                <a:solidFill>
                  <a:schemeClr val="accent2"/>
                </a:solidFill>
              </a:rPr>
              <a:t>風險感覺</a:t>
            </a:r>
            <a:r>
              <a:rPr lang="zh-TW" altLang="en-US" sz="2400" dirty="0">
                <a:solidFill>
                  <a:prstClr val="black"/>
                </a:solidFill>
              </a:rPr>
              <a:t>的感知和評價方式與對</a:t>
            </a:r>
            <a:r>
              <a:rPr lang="zh-TW" altLang="en-US" sz="2400" dirty="0">
                <a:solidFill>
                  <a:schemeClr val="accent2"/>
                </a:solidFill>
              </a:rPr>
              <a:t>任務難度</a:t>
            </a:r>
            <a:r>
              <a:rPr lang="zh-TW" altLang="en-US" sz="2400" dirty="0">
                <a:solidFill>
                  <a:prstClr val="black"/>
                </a:solidFill>
              </a:rPr>
              <a:t>的感知和評價方式之間似乎存在著</a:t>
            </a:r>
            <a:r>
              <a:rPr lang="zh-TW" altLang="en-US" sz="2400" dirty="0">
                <a:solidFill>
                  <a:schemeClr val="accent2"/>
                </a:solidFill>
              </a:rPr>
              <a:t>密切的</a:t>
            </a:r>
            <a:r>
              <a:rPr lang="zh-TW" altLang="en-US" sz="2400" dirty="0" smtClean="0">
                <a:solidFill>
                  <a:schemeClr val="accent2"/>
                </a:solidFill>
              </a:rPr>
              <a:t>關係。</a:t>
            </a:r>
            <a:endParaRPr lang="zh-TW" altLang="en-US" sz="2400" dirty="0">
              <a:solidFill>
                <a:schemeClr val="accent2"/>
              </a:solidFill>
            </a:endParaRPr>
          </a:p>
        </p:txBody>
      </p:sp>
      <p:sp>
        <p:nvSpPr>
          <p:cNvPr id="3" name="文字方塊 2"/>
          <p:cNvSpPr txBox="1"/>
          <p:nvPr/>
        </p:nvSpPr>
        <p:spPr>
          <a:xfrm>
            <a:off x="1176950" y="226337"/>
            <a:ext cx="1741502" cy="461665"/>
          </a:xfrm>
          <a:prstGeom prst="rect">
            <a:avLst/>
          </a:prstGeom>
          <a:noFill/>
        </p:spPr>
        <p:txBody>
          <a:bodyPr wrap="none" rtlCol="0">
            <a:spAutoFit/>
          </a:bodyPr>
          <a:lstStyle/>
          <a:p>
            <a:r>
              <a:rPr lang="en-US" altLang="zh-TW" sz="2400" dirty="0">
                <a:solidFill>
                  <a:prstClr val="black"/>
                </a:solidFill>
              </a:rPr>
              <a:t>Introduction</a:t>
            </a:r>
            <a:endParaRPr lang="zh-TW" altLang="en-US" sz="2400" dirty="0">
              <a:solidFill>
                <a:prstClr val="black"/>
              </a:solidFill>
            </a:endParaRPr>
          </a:p>
        </p:txBody>
      </p:sp>
    </p:spTree>
    <p:extLst>
      <p:ext uri="{BB962C8B-B14F-4D97-AF65-F5344CB8AC3E}">
        <p14:creationId xmlns:p14="http://schemas.microsoft.com/office/powerpoint/2010/main" val="1489538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80736"/>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基於</a:t>
            </a:r>
            <a:r>
              <a:rPr lang="zh-TW" altLang="zh-TW" sz="2400" dirty="0">
                <a:solidFill>
                  <a:schemeClr val="accent2"/>
                </a:solidFill>
              </a:rPr>
              <a:t>監視</a:t>
            </a:r>
            <a:r>
              <a:rPr lang="zh-TW" altLang="zh-TW" sz="2400" dirty="0"/>
              <a:t>和</a:t>
            </a:r>
            <a:r>
              <a:rPr lang="zh-TW" altLang="zh-TW" sz="2400" dirty="0">
                <a:solidFill>
                  <a:schemeClr val="accent2"/>
                </a:solidFill>
              </a:rPr>
              <a:t>閾值理論</a:t>
            </a:r>
            <a:r>
              <a:rPr lang="zh-TW" altLang="zh-TW" sz="2400" dirty="0"/>
              <a:t>的任務難度等級與速度之間關係的理想預測。</a:t>
            </a:r>
            <a:endParaRPr lang="zh-TW" altLang="en-US" sz="2400" dirty="0">
              <a:solidFill>
                <a:prstClr val="black"/>
              </a:solidFill>
            </a:endParaRPr>
          </a:p>
        </p:txBody>
      </p:sp>
      <p:sp>
        <p:nvSpPr>
          <p:cNvPr id="3" name="文字方塊 2"/>
          <p:cNvSpPr txBox="1"/>
          <p:nvPr/>
        </p:nvSpPr>
        <p:spPr>
          <a:xfrm>
            <a:off x="1176950" y="226337"/>
            <a:ext cx="1741502" cy="461665"/>
          </a:xfrm>
          <a:prstGeom prst="rect">
            <a:avLst/>
          </a:prstGeom>
          <a:noFill/>
        </p:spPr>
        <p:txBody>
          <a:bodyPr wrap="none" rtlCol="0">
            <a:spAutoFit/>
          </a:bodyPr>
          <a:lstStyle/>
          <a:p>
            <a:r>
              <a:rPr lang="en-US" altLang="zh-TW" sz="2400" dirty="0">
                <a:solidFill>
                  <a:prstClr val="black"/>
                </a:solidFill>
              </a:rPr>
              <a:t>Introduction</a:t>
            </a:r>
            <a:endParaRPr lang="zh-TW" altLang="en-US" sz="2400" dirty="0">
              <a:solidFill>
                <a:prstClr val="black"/>
              </a:solidFill>
            </a:endParaRPr>
          </a:p>
        </p:txBody>
      </p:sp>
      <p:pic>
        <p:nvPicPr>
          <p:cNvPr id="4" name="圖片 3"/>
          <p:cNvPicPr/>
          <p:nvPr/>
        </p:nvPicPr>
        <p:blipFill>
          <a:blip r:embed="rId2"/>
          <a:stretch>
            <a:fillRect/>
          </a:stretch>
        </p:blipFill>
        <p:spPr>
          <a:xfrm>
            <a:off x="2562130" y="1616736"/>
            <a:ext cx="7423841" cy="5078301"/>
          </a:xfrm>
          <a:prstGeom prst="rect">
            <a:avLst/>
          </a:prstGeom>
        </p:spPr>
      </p:pic>
    </p:spTree>
    <p:extLst>
      <p:ext uri="{BB962C8B-B14F-4D97-AF65-F5344CB8AC3E}">
        <p14:creationId xmlns:p14="http://schemas.microsoft.com/office/powerpoint/2010/main" val="1204139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63231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smtClean="0">
                <a:solidFill>
                  <a:prstClr val="black"/>
                </a:solidFill>
                <a:latin typeface="Times New Roman" panose="02020603050405020304" pitchFamily="18" charset="0"/>
                <a:cs typeface="Times New Roman" panose="02020603050405020304" pitchFamily="18" charset="0"/>
              </a:rPr>
              <a:t>格</a:t>
            </a:r>
            <a:r>
              <a:rPr lang="zh-TW" altLang="en-US" sz="2400" dirty="0">
                <a:solidFill>
                  <a:prstClr val="black"/>
                </a:solidFill>
                <a:latin typeface="Times New Roman" panose="02020603050405020304" pitchFamily="18" charset="0"/>
                <a:cs typeface="Times New Roman" panose="02020603050405020304" pitchFamily="18" charset="0"/>
              </a:rPr>
              <a:t>羅寧根大學（</a:t>
            </a:r>
            <a:r>
              <a:rPr lang="en-US" altLang="zh-TW" sz="2400" dirty="0">
                <a:solidFill>
                  <a:prstClr val="black"/>
                </a:solidFill>
                <a:latin typeface="Times New Roman" panose="02020603050405020304" pitchFamily="18" charset="0"/>
                <a:cs typeface="Times New Roman" panose="02020603050405020304" pitchFamily="18" charset="0"/>
              </a:rPr>
              <a:t>University of Groningen</a:t>
            </a:r>
            <a:r>
              <a:rPr lang="zh-TW" altLang="en-US" sz="2400" dirty="0">
                <a:solidFill>
                  <a:prstClr val="black"/>
                </a:solidFill>
                <a:latin typeface="Times New Roman" panose="02020603050405020304" pitchFamily="18" charset="0"/>
                <a:cs typeface="Times New Roman" panose="02020603050405020304" pitchFamily="18" charset="0"/>
              </a:rPr>
              <a:t>）的英語心理學學士學位課程的學生中招募</a:t>
            </a:r>
            <a:r>
              <a:rPr lang="zh-TW" altLang="en-US" sz="2400" dirty="0" smtClean="0">
                <a:solidFill>
                  <a:prstClr val="black"/>
                </a:solidFill>
                <a:latin typeface="Times New Roman" panose="02020603050405020304" pitchFamily="18" charset="0"/>
                <a:cs typeface="Times New Roman" panose="02020603050405020304" pitchFamily="18" charset="0"/>
              </a:rPr>
              <a:t>的。</a:t>
            </a:r>
            <a:r>
              <a:rPr lang="zh-TW" altLang="en-US" sz="2400" dirty="0">
                <a:solidFill>
                  <a:prstClr val="black"/>
                </a:solidFill>
                <a:latin typeface="Times New Roman" panose="02020603050405020304" pitchFamily="18" charset="0"/>
                <a:cs typeface="Times New Roman" panose="02020603050405020304" pitchFamily="18" charset="0"/>
              </a:rPr>
              <a:t>為了遵守大學的道德要求，他們在接受實驗之前提供了知情同意</a:t>
            </a:r>
            <a:r>
              <a:rPr lang="zh-TW" altLang="en-US" sz="2400" dirty="0" smtClean="0">
                <a:solidFill>
                  <a:prstClr val="black"/>
                </a:solidFill>
                <a:latin typeface="Times New Roman" panose="02020603050405020304" pitchFamily="18" charset="0"/>
                <a:cs typeface="Times New Roman" panose="02020603050405020304" pitchFamily="18" charset="0"/>
              </a:rPr>
              <a:t>。</a:t>
            </a:r>
            <a:endParaRPr lang="en-US" altLang="zh-TW" sz="2400" dirty="0" smtClean="0">
              <a:solidFill>
                <a:prstClr val="black"/>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400" dirty="0">
                <a:solidFill>
                  <a:prstClr val="black"/>
                </a:solidFill>
                <a:latin typeface="Times New Roman" panose="02020603050405020304" pitchFamily="18" charset="0"/>
                <a:cs typeface="Times New Roman" panose="02020603050405020304" pitchFamily="18" charset="0"/>
              </a:rPr>
              <a:t>受測</a:t>
            </a:r>
            <a:r>
              <a:rPr lang="zh-TW" altLang="en-US" sz="2400" dirty="0" smtClean="0">
                <a:solidFill>
                  <a:prstClr val="black"/>
                </a:solidFill>
                <a:latin typeface="Times New Roman" panose="02020603050405020304" pitchFamily="18" charset="0"/>
                <a:cs typeface="Times New Roman" panose="02020603050405020304" pitchFamily="18" charset="0"/>
              </a:rPr>
              <a:t>者</a:t>
            </a:r>
            <a:r>
              <a:rPr lang="zh-TW" altLang="en-US" sz="2400" dirty="0">
                <a:solidFill>
                  <a:prstClr val="black"/>
                </a:solidFill>
                <a:latin typeface="Times New Roman" panose="02020603050405020304" pitchFamily="18" charset="0"/>
                <a:cs typeface="Times New Roman" panose="02020603050405020304" pitchFamily="18" charset="0"/>
              </a:rPr>
              <a:t>必須擁有至少一年的有效駕駛執照經驗</a:t>
            </a:r>
            <a:r>
              <a:rPr lang="zh-TW" altLang="en-US" sz="2400" dirty="0" smtClean="0">
                <a:solidFill>
                  <a:prstClr val="black"/>
                </a:solidFill>
                <a:latin typeface="Times New Roman" panose="02020603050405020304" pitchFamily="18" charset="0"/>
                <a:cs typeface="Times New Roman" panose="02020603050405020304" pitchFamily="18" charset="0"/>
              </a:rPr>
              <a:t>。招募</a:t>
            </a:r>
            <a:r>
              <a:rPr lang="zh-TW" altLang="en-US" sz="2400" dirty="0">
                <a:solidFill>
                  <a:prstClr val="black"/>
                </a:solidFill>
                <a:latin typeface="Times New Roman" panose="02020603050405020304" pitchFamily="18" charset="0"/>
                <a:cs typeface="Times New Roman" panose="02020603050405020304" pitchFamily="18" charset="0"/>
              </a:rPr>
              <a:t>了總共</a:t>
            </a:r>
            <a:r>
              <a:rPr lang="en-US" altLang="zh-TW" sz="2400" dirty="0">
                <a:solidFill>
                  <a:prstClr val="black"/>
                </a:solidFill>
                <a:latin typeface="Times New Roman" panose="02020603050405020304" pitchFamily="18" charset="0"/>
                <a:cs typeface="Times New Roman" panose="02020603050405020304" pitchFamily="18" charset="0"/>
              </a:rPr>
              <a:t>56</a:t>
            </a:r>
            <a:r>
              <a:rPr lang="zh-TW" altLang="en-US" sz="2400" dirty="0">
                <a:solidFill>
                  <a:prstClr val="black"/>
                </a:solidFill>
                <a:latin typeface="Times New Roman" panose="02020603050405020304" pitchFamily="18" charset="0"/>
                <a:cs typeface="Times New Roman" panose="02020603050405020304" pitchFamily="18" charset="0"/>
              </a:rPr>
              <a:t>名參與者，其中</a:t>
            </a:r>
            <a:r>
              <a:rPr lang="en-US" altLang="zh-TW" sz="2400" dirty="0">
                <a:solidFill>
                  <a:prstClr val="black"/>
                </a:solidFill>
                <a:latin typeface="Times New Roman" panose="02020603050405020304" pitchFamily="18" charset="0"/>
                <a:cs typeface="Times New Roman" panose="02020603050405020304" pitchFamily="18" charset="0"/>
              </a:rPr>
              <a:t>22</a:t>
            </a:r>
            <a:r>
              <a:rPr lang="zh-TW" altLang="en-US" sz="2400" dirty="0">
                <a:solidFill>
                  <a:prstClr val="black"/>
                </a:solidFill>
                <a:latin typeface="Times New Roman" panose="02020603050405020304" pitchFamily="18" charset="0"/>
                <a:cs typeface="Times New Roman" panose="02020603050405020304" pitchFamily="18" charset="0"/>
              </a:rPr>
              <a:t>名男性和</a:t>
            </a:r>
            <a:r>
              <a:rPr lang="en-US" altLang="zh-TW" sz="2400" dirty="0">
                <a:solidFill>
                  <a:prstClr val="black"/>
                </a:solidFill>
                <a:latin typeface="Times New Roman" panose="02020603050405020304" pitchFamily="18" charset="0"/>
                <a:cs typeface="Times New Roman" panose="02020603050405020304" pitchFamily="18" charset="0"/>
              </a:rPr>
              <a:t>34</a:t>
            </a:r>
            <a:r>
              <a:rPr lang="zh-TW" altLang="en-US" sz="2400" dirty="0">
                <a:solidFill>
                  <a:prstClr val="black"/>
                </a:solidFill>
                <a:latin typeface="Times New Roman" panose="02020603050405020304" pitchFamily="18" charset="0"/>
                <a:cs typeface="Times New Roman" panose="02020603050405020304" pitchFamily="18" charset="0"/>
              </a:rPr>
              <a:t>名女性。</a:t>
            </a:r>
            <a:r>
              <a:rPr lang="zh-TW" altLang="en-US" sz="2400" dirty="0" smtClean="0">
                <a:solidFill>
                  <a:prstClr val="black"/>
                </a:solidFill>
                <a:latin typeface="Times New Roman" panose="02020603050405020304" pitchFamily="18" charset="0"/>
                <a:cs typeface="Times New Roman" panose="02020603050405020304" pitchFamily="18" charset="0"/>
              </a:rPr>
              <a:t>但是在</a:t>
            </a:r>
            <a:r>
              <a:rPr lang="zh-TW" altLang="en-US" sz="2400" dirty="0">
                <a:solidFill>
                  <a:prstClr val="black"/>
                </a:solidFill>
                <a:latin typeface="Times New Roman" panose="02020603050405020304" pitchFamily="18" charset="0"/>
                <a:cs typeface="Times New Roman" panose="02020603050405020304" pitchFamily="18" charset="0"/>
              </a:rPr>
              <a:t>實驗過程中，一名男性參與者始終以超過</a:t>
            </a:r>
            <a:r>
              <a:rPr lang="en-US" altLang="zh-TW" sz="2400" dirty="0">
                <a:solidFill>
                  <a:prstClr val="black"/>
                </a:solidFill>
                <a:latin typeface="Times New Roman" panose="02020603050405020304" pitchFamily="18" charset="0"/>
                <a:cs typeface="Times New Roman" panose="02020603050405020304" pitchFamily="18" charset="0"/>
              </a:rPr>
              <a:t>130 km / h</a:t>
            </a:r>
            <a:r>
              <a:rPr lang="zh-TW" altLang="en-US" sz="2400" dirty="0">
                <a:solidFill>
                  <a:prstClr val="black"/>
                </a:solidFill>
                <a:latin typeface="Times New Roman" panose="02020603050405020304" pitchFamily="18" charset="0"/>
                <a:cs typeface="Times New Roman" panose="02020603050405020304" pitchFamily="18" charset="0"/>
              </a:rPr>
              <a:t>的速度行駛，這顯然是一個異常值。就這樣，他被從實驗中刪除了。此外，兩名女性參與者在使用模擬器時感到噁心，並且沒有完成實驗。最終數據集中剩下</a:t>
            </a:r>
            <a:r>
              <a:rPr lang="en-US" altLang="zh-TW" sz="2400" dirty="0">
                <a:solidFill>
                  <a:schemeClr val="accent2"/>
                </a:solidFill>
                <a:latin typeface="Times New Roman" panose="02020603050405020304" pitchFamily="18" charset="0"/>
                <a:cs typeface="Times New Roman" panose="02020603050405020304" pitchFamily="18" charset="0"/>
              </a:rPr>
              <a:t>21</a:t>
            </a:r>
            <a:r>
              <a:rPr lang="zh-TW" altLang="en-US" sz="2400" dirty="0">
                <a:solidFill>
                  <a:schemeClr val="accent2"/>
                </a:solidFill>
                <a:latin typeface="Times New Roman" panose="02020603050405020304" pitchFamily="18" charset="0"/>
                <a:cs typeface="Times New Roman" panose="02020603050405020304" pitchFamily="18" charset="0"/>
              </a:rPr>
              <a:t>位男性和</a:t>
            </a:r>
            <a:r>
              <a:rPr lang="en-US" altLang="zh-TW" sz="2400" dirty="0">
                <a:solidFill>
                  <a:schemeClr val="accent2"/>
                </a:solidFill>
                <a:latin typeface="Times New Roman" panose="02020603050405020304" pitchFamily="18" charset="0"/>
                <a:cs typeface="Times New Roman" panose="02020603050405020304" pitchFamily="18" charset="0"/>
              </a:rPr>
              <a:t>32</a:t>
            </a:r>
            <a:r>
              <a:rPr lang="zh-TW" altLang="en-US" sz="2400" dirty="0">
                <a:solidFill>
                  <a:schemeClr val="accent2"/>
                </a:solidFill>
                <a:latin typeface="Times New Roman" panose="02020603050405020304" pitchFamily="18" charset="0"/>
                <a:cs typeface="Times New Roman" panose="02020603050405020304" pitchFamily="18" charset="0"/>
              </a:rPr>
              <a:t>位女性</a:t>
            </a:r>
            <a:r>
              <a:rPr lang="zh-TW" altLang="en-US" sz="2400" dirty="0">
                <a:solidFill>
                  <a:prstClr val="black"/>
                </a:solidFill>
                <a:latin typeface="Times New Roman" panose="02020603050405020304" pitchFamily="18" charset="0"/>
                <a:cs typeface="Times New Roman" panose="02020603050405020304" pitchFamily="18" charset="0"/>
              </a:rPr>
              <a:t>。女性平均年齡為</a:t>
            </a:r>
            <a:r>
              <a:rPr lang="en-US" altLang="zh-TW" sz="2400" dirty="0">
                <a:solidFill>
                  <a:prstClr val="black"/>
                </a:solidFill>
                <a:latin typeface="Times New Roman" panose="02020603050405020304" pitchFamily="18" charset="0"/>
                <a:cs typeface="Times New Roman" panose="02020603050405020304" pitchFamily="18" charset="0"/>
              </a:rPr>
              <a:t>20.4</a:t>
            </a:r>
            <a:r>
              <a:rPr lang="zh-TW" altLang="en-US" sz="2400" dirty="0">
                <a:solidFill>
                  <a:prstClr val="black"/>
                </a:solidFill>
                <a:latin typeface="Times New Roman" panose="02020603050405020304" pitchFamily="18" charset="0"/>
                <a:cs typeface="Times New Roman" panose="02020603050405020304" pitchFamily="18" charset="0"/>
              </a:rPr>
              <a:t>歲（標準差</a:t>
            </a:r>
            <a:r>
              <a:rPr lang="en-US" altLang="zh-TW" sz="2400" dirty="0">
                <a:solidFill>
                  <a:prstClr val="black"/>
                </a:solidFill>
                <a:latin typeface="Times New Roman" panose="02020603050405020304" pitchFamily="18" charset="0"/>
                <a:cs typeface="Times New Roman" panose="02020603050405020304" pitchFamily="18" charset="0"/>
              </a:rPr>
              <a:t>= 1.2</a:t>
            </a:r>
            <a:r>
              <a:rPr lang="zh-TW" altLang="en-US" sz="2400" dirty="0">
                <a:solidFill>
                  <a:prstClr val="black"/>
                </a:solidFill>
                <a:latin typeface="Times New Roman" panose="02020603050405020304" pitchFamily="18" charset="0"/>
                <a:cs typeface="Times New Roman" panose="02020603050405020304" pitchFamily="18" charset="0"/>
              </a:rPr>
              <a:t>），平均持有駕駛執照的時間為</a:t>
            </a:r>
            <a:r>
              <a:rPr lang="en-US" altLang="zh-TW" sz="2400" dirty="0">
                <a:solidFill>
                  <a:prstClr val="black"/>
                </a:solidFill>
                <a:latin typeface="Times New Roman" panose="02020603050405020304" pitchFamily="18" charset="0"/>
                <a:cs typeface="Times New Roman" panose="02020603050405020304" pitchFamily="18" charset="0"/>
              </a:rPr>
              <a:t>2.7</a:t>
            </a:r>
            <a:r>
              <a:rPr lang="zh-TW" altLang="en-US" sz="2400" dirty="0">
                <a:solidFill>
                  <a:prstClr val="black"/>
                </a:solidFill>
                <a:latin typeface="Times New Roman" panose="02020603050405020304" pitchFamily="18" charset="0"/>
                <a:cs typeface="Times New Roman" panose="02020603050405020304" pitchFamily="18" charset="0"/>
              </a:rPr>
              <a:t>年（標準差</a:t>
            </a:r>
            <a:r>
              <a:rPr lang="en-US" altLang="zh-TW" sz="2400" dirty="0">
                <a:solidFill>
                  <a:prstClr val="black"/>
                </a:solidFill>
                <a:latin typeface="Times New Roman" panose="02020603050405020304" pitchFamily="18" charset="0"/>
                <a:cs typeface="Times New Roman" panose="02020603050405020304" pitchFamily="18" charset="0"/>
              </a:rPr>
              <a:t>= 0.9</a:t>
            </a:r>
            <a:r>
              <a:rPr lang="zh-TW" altLang="en-US" sz="2400" dirty="0">
                <a:solidFill>
                  <a:prstClr val="black"/>
                </a:solidFill>
                <a:latin typeface="Times New Roman" panose="02020603050405020304" pitchFamily="18" charset="0"/>
                <a:cs typeface="Times New Roman" panose="02020603050405020304" pitchFamily="18" charset="0"/>
              </a:rPr>
              <a:t>）。男性平均年齡為</a:t>
            </a:r>
            <a:r>
              <a:rPr lang="en-US" altLang="zh-TW" sz="2400" dirty="0">
                <a:solidFill>
                  <a:prstClr val="black"/>
                </a:solidFill>
                <a:latin typeface="Times New Roman" panose="02020603050405020304" pitchFamily="18" charset="0"/>
                <a:cs typeface="Times New Roman" panose="02020603050405020304" pitchFamily="18" charset="0"/>
              </a:rPr>
              <a:t>21.9</a:t>
            </a:r>
            <a:r>
              <a:rPr lang="zh-TW" altLang="en-US" sz="2400" dirty="0">
                <a:solidFill>
                  <a:prstClr val="black"/>
                </a:solidFill>
                <a:latin typeface="Times New Roman" panose="02020603050405020304" pitchFamily="18" charset="0"/>
                <a:cs typeface="Times New Roman" panose="02020603050405020304" pitchFamily="18" charset="0"/>
              </a:rPr>
              <a:t>歲（</a:t>
            </a:r>
            <a:r>
              <a:rPr lang="en-US" altLang="zh-TW" sz="2400" dirty="0">
                <a:solidFill>
                  <a:prstClr val="black"/>
                </a:solidFill>
                <a:latin typeface="Times New Roman" panose="02020603050405020304" pitchFamily="18" charset="0"/>
                <a:cs typeface="Times New Roman" panose="02020603050405020304" pitchFamily="18" charset="0"/>
              </a:rPr>
              <a:t>SD = 2.9</a:t>
            </a:r>
            <a:r>
              <a:rPr lang="zh-TW" altLang="en-US" sz="2400" dirty="0">
                <a:solidFill>
                  <a:prstClr val="black"/>
                </a:solidFill>
                <a:latin typeface="Times New Roman" panose="02020603050405020304" pitchFamily="18" charset="0"/>
                <a:cs typeface="Times New Roman" panose="02020603050405020304" pitchFamily="18" charset="0"/>
              </a:rPr>
              <a:t>），平均持有駕照</a:t>
            </a:r>
            <a:r>
              <a:rPr lang="en-US" altLang="zh-TW" sz="2400" dirty="0">
                <a:solidFill>
                  <a:prstClr val="black"/>
                </a:solidFill>
                <a:latin typeface="Times New Roman" panose="02020603050405020304" pitchFamily="18" charset="0"/>
                <a:cs typeface="Times New Roman" panose="02020603050405020304" pitchFamily="18" charset="0"/>
              </a:rPr>
              <a:t>3.6</a:t>
            </a:r>
            <a:r>
              <a:rPr lang="zh-TW" altLang="en-US" sz="2400" dirty="0">
                <a:solidFill>
                  <a:prstClr val="black"/>
                </a:solidFill>
                <a:latin typeface="Times New Roman" panose="02020603050405020304" pitchFamily="18" charset="0"/>
                <a:cs typeface="Times New Roman" panose="02020603050405020304" pitchFamily="18" charset="0"/>
              </a:rPr>
              <a:t>年（</a:t>
            </a:r>
            <a:r>
              <a:rPr lang="en-US" altLang="zh-TW" sz="2400" dirty="0">
                <a:solidFill>
                  <a:prstClr val="black"/>
                </a:solidFill>
                <a:latin typeface="Times New Roman" panose="02020603050405020304" pitchFamily="18" charset="0"/>
                <a:cs typeface="Times New Roman" panose="02020603050405020304" pitchFamily="18" charset="0"/>
              </a:rPr>
              <a:t>SD = 2.6</a:t>
            </a:r>
            <a:r>
              <a:rPr lang="zh-TW" altLang="en-US" sz="2400" dirty="0">
                <a:solidFill>
                  <a:prstClr val="black"/>
                </a:solidFill>
                <a:latin typeface="Times New Roman" panose="02020603050405020304" pitchFamily="18" charset="0"/>
                <a:cs typeface="Times New Roman" panose="02020603050405020304" pitchFamily="18" charset="0"/>
              </a:rPr>
              <a:t>）。</a:t>
            </a:r>
            <a:endParaRPr lang="zh-TW" altLang="en-US" sz="2400" dirty="0">
              <a:solidFill>
                <a:prstClr val="black"/>
              </a:solidFill>
            </a:endParaRPr>
          </a:p>
        </p:txBody>
      </p:sp>
      <p:sp>
        <p:nvSpPr>
          <p:cNvPr id="3" name="文字方塊 2"/>
          <p:cNvSpPr txBox="1"/>
          <p:nvPr/>
        </p:nvSpPr>
        <p:spPr>
          <a:xfrm>
            <a:off x="1176950" y="226337"/>
            <a:ext cx="2178802"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smtClean="0">
                <a:solidFill>
                  <a:prstClr val="black"/>
                </a:solidFill>
              </a:rPr>
              <a:t>受測者</a:t>
            </a:r>
            <a:endParaRPr lang="zh-TW" altLang="en-US" sz="2400" dirty="0">
              <a:solidFill>
                <a:prstClr val="black"/>
              </a:solidFill>
            </a:endParaRPr>
          </a:p>
        </p:txBody>
      </p:sp>
    </p:spTree>
    <p:extLst>
      <p:ext uri="{BB962C8B-B14F-4D97-AF65-F5344CB8AC3E}">
        <p14:creationId xmlns:p14="http://schemas.microsoft.com/office/powerpoint/2010/main" val="197784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smtClean="0"/>
              <a:t>駕駛模擬器</a:t>
            </a:r>
            <a:endParaRPr lang="en-US" altLang="zh-TW" sz="2400" dirty="0"/>
          </a:p>
          <a:p>
            <a:pPr marL="342900" indent="-342900">
              <a:lnSpc>
                <a:spcPct val="150000"/>
              </a:lnSpc>
              <a:buFont typeface="Arial" panose="020B0604020202020204" pitchFamily="34" charset="0"/>
              <a:buChar char="•"/>
            </a:pPr>
            <a:r>
              <a:rPr lang="en-US" altLang="zh-TW" sz="2400" dirty="0" err="1" smtClean="0"/>
              <a:t>STSoftware</a:t>
            </a:r>
            <a:r>
              <a:rPr lang="en-US" altLang="zh-TW" sz="2400" dirty="0"/>
              <a:t>®</a:t>
            </a:r>
            <a:r>
              <a:rPr lang="zh-TW" altLang="zh-TW" sz="2400" dirty="0"/>
              <a:t>的固定基礎運行軟</a:t>
            </a:r>
            <a:r>
              <a:rPr lang="zh-TW" altLang="zh-TW" sz="2400" dirty="0" smtClean="0"/>
              <a:t>件</a:t>
            </a:r>
            <a:endParaRPr lang="en-US" altLang="zh-TW" sz="2400" dirty="0" smtClean="0"/>
          </a:p>
          <a:p>
            <a:pPr marL="342900" indent="-342900">
              <a:lnSpc>
                <a:spcPct val="150000"/>
              </a:lnSpc>
              <a:buFont typeface="Arial" panose="020B0604020202020204" pitchFamily="34" charset="0"/>
              <a:buChar char="•"/>
            </a:pPr>
            <a:r>
              <a:rPr lang="zh-TW" altLang="zh-TW" sz="2400" dirty="0" smtClean="0"/>
              <a:t>三</a:t>
            </a:r>
            <a:r>
              <a:rPr lang="zh-TW" altLang="zh-TW" sz="2400" dirty="0"/>
              <a:t>個</a:t>
            </a:r>
            <a:r>
              <a:rPr lang="en-US" altLang="zh-TW" sz="2400" dirty="0"/>
              <a:t>LCD</a:t>
            </a:r>
            <a:r>
              <a:rPr lang="zh-TW" altLang="zh-TW" sz="2400" dirty="0"/>
              <a:t>屏幕為參與者提供了道路環境的</a:t>
            </a:r>
            <a:r>
              <a:rPr lang="en-US" altLang="zh-TW" sz="2400" dirty="0"/>
              <a:t>180</a:t>
            </a:r>
            <a:r>
              <a:rPr lang="zh-TW" altLang="zh-TW" sz="2400" dirty="0"/>
              <a:t>度</a:t>
            </a:r>
            <a:r>
              <a:rPr lang="zh-TW" altLang="zh-TW" sz="2400" dirty="0" smtClean="0"/>
              <a:t>視圖</a:t>
            </a:r>
            <a:endParaRPr lang="en-US" altLang="zh-TW" sz="2400" dirty="0" smtClean="0"/>
          </a:p>
          <a:p>
            <a:pPr marL="342900" indent="-342900">
              <a:lnSpc>
                <a:spcPct val="150000"/>
              </a:lnSpc>
              <a:buFont typeface="Arial" panose="020B0604020202020204" pitchFamily="34" charset="0"/>
              <a:buChar char="•"/>
            </a:pPr>
            <a:r>
              <a:rPr lang="zh-TW" altLang="en-US" sz="2400" dirty="0">
                <a:solidFill>
                  <a:prstClr val="black"/>
                </a:solidFill>
              </a:rPr>
              <a:t>為了隱藏速度信息，並迫使參與者依靠自己對速度的感知，在儀表板上放置了一個紙板切口</a:t>
            </a:r>
            <a:endParaRPr lang="zh-TW" altLang="en-US" sz="2400" dirty="0">
              <a:solidFill>
                <a:prstClr val="black"/>
              </a:solidFill>
            </a:endParaRPr>
          </a:p>
        </p:txBody>
      </p:sp>
      <p:sp>
        <p:nvSpPr>
          <p:cNvPr id="3" name="文字方塊 2"/>
          <p:cNvSpPr txBox="1"/>
          <p:nvPr/>
        </p:nvSpPr>
        <p:spPr>
          <a:xfrm>
            <a:off x="1176950" y="226337"/>
            <a:ext cx="1871025"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a:solidFill>
                  <a:prstClr val="black"/>
                </a:solidFill>
              </a:rPr>
              <a:t>設備</a:t>
            </a:r>
            <a:endParaRPr lang="zh-TW" altLang="en-US" sz="2400" dirty="0">
              <a:solidFill>
                <a:prstClr val="black"/>
              </a:solidFill>
            </a:endParaRPr>
          </a:p>
        </p:txBody>
      </p:sp>
    </p:spTree>
    <p:extLst>
      <p:ext uri="{BB962C8B-B14F-4D97-AF65-F5344CB8AC3E}">
        <p14:creationId xmlns:p14="http://schemas.microsoft.com/office/powerpoint/2010/main" val="3188457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390472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zh-TW" sz="2400" dirty="0"/>
              <a:t>蜿蜒的鄉村道路，左右車道的車道寬度均為</a:t>
            </a:r>
            <a:r>
              <a:rPr lang="en-US" altLang="zh-TW" sz="2400" dirty="0"/>
              <a:t>3.0 </a:t>
            </a:r>
            <a:r>
              <a:rPr lang="zh-TW" altLang="en-US" sz="2400" dirty="0" smtClean="0"/>
              <a:t>公尺</a:t>
            </a:r>
            <a:endParaRPr lang="en-US" altLang="zh-TW" sz="2400" dirty="0" smtClean="0"/>
          </a:p>
          <a:p>
            <a:pPr marL="342900" indent="-342900">
              <a:lnSpc>
                <a:spcPct val="150000"/>
              </a:lnSpc>
              <a:buFont typeface="Arial" panose="020B0604020202020204" pitchFamily="34" charset="0"/>
              <a:buChar char="•"/>
            </a:pPr>
            <a:r>
              <a:rPr lang="zh-TW" altLang="zh-TW" sz="2400" dirty="0"/>
              <a:t>道路在整個行駛過程中都具有相同的表面特性和路標，並且海拔高度從未改變</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zh-TW" sz="2400" dirty="0" smtClean="0"/>
              <a:t>模擬</a:t>
            </a:r>
            <a:r>
              <a:rPr lang="zh-TW" altLang="zh-TW" sz="2400" dirty="0"/>
              <a:t>中沒有流量，並且以</a:t>
            </a:r>
            <a:r>
              <a:rPr lang="en-US" altLang="zh-TW" sz="2400" dirty="0"/>
              <a:t>10 Hz</a:t>
            </a:r>
            <a:r>
              <a:rPr lang="zh-TW" altLang="zh-TW" sz="2400" dirty="0"/>
              <a:t>的速率收集了有關參與者速度的信息。選擇的第二項任務是使用</a:t>
            </a:r>
            <a:r>
              <a:rPr lang="en-US" altLang="zh-TW" sz="2400" dirty="0"/>
              <a:t>E-Prime</a:t>
            </a:r>
            <a:r>
              <a:rPr lang="zh-TW" altLang="zh-TW" sz="2400" dirty="0"/>
              <a:t>軟件創建的起步聽覺串行附加測試（</a:t>
            </a:r>
            <a:r>
              <a:rPr lang="en-US" altLang="zh-TW" sz="2400" dirty="0"/>
              <a:t>PASAT</a:t>
            </a:r>
            <a:r>
              <a:rPr lang="zh-TW" altLang="zh-TW" sz="2400" dirty="0"/>
              <a:t>，</a:t>
            </a:r>
            <a:r>
              <a:rPr lang="en-US" altLang="zh-TW" sz="2400" dirty="0" err="1"/>
              <a:t>Gronwall</a:t>
            </a:r>
            <a:r>
              <a:rPr lang="zh-TW" altLang="zh-TW" sz="2400" dirty="0"/>
              <a:t>和</a:t>
            </a:r>
            <a:r>
              <a:rPr lang="en-US" altLang="zh-TW" sz="2400" dirty="0"/>
              <a:t>Sampson</a:t>
            </a:r>
            <a:r>
              <a:rPr lang="zh-TW" altLang="zh-TW" sz="2400" dirty="0"/>
              <a:t>，</a:t>
            </a:r>
            <a:r>
              <a:rPr lang="en-US" altLang="zh-TW" sz="2400" dirty="0"/>
              <a:t>1974</a:t>
            </a:r>
            <a:r>
              <a:rPr lang="zh-TW" altLang="zh-TW" sz="2400" dirty="0"/>
              <a:t>年），並在帶有</a:t>
            </a:r>
            <a:r>
              <a:rPr lang="en-US" altLang="zh-TW" sz="2400" dirty="0"/>
              <a:t>USB</a:t>
            </a:r>
            <a:r>
              <a:rPr lang="zh-TW" altLang="zh-TW" sz="2400" dirty="0"/>
              <a:t>供電的外部揚聲器系統的</a:t>
            </a:r>
            <a:r>
              <a:rPr lang="en-US" altLang="zh-TW" sz="2400" dirty="0"/>
              <a:t>Windows XP</a:t>
            </a:r>
            <a:r>
              <a:rPr lang="zh-TW" altLang="zh-TW" sz="2400" dirty="0"/>
              <a:t>筆記本電腦上運行。</a:t>
            </a:r>
            <a:endParaRPr lang="zh-TW" altLang="en-US" sz="2400" dirty="0">
              <a:solidFill>
                <a:prstClr val="black"/>
              </a:solidFill>
            </a:endParaRPr>
          </a:p>
        </p:txBody>
      </p:sp>
      <p:sp>
        <p:nvSpPr>
          <p:cNvPr id="3" name="文字方塊 2"/>
          <p:cNvSpPr txBox="1"/>
          <p:nvPr/>
        </p:nvSpPr>
        <p:spPr>
          <a:xfrm>
            <a:off x="1176950" y="226337"/>
            <a:ext cx="1871025" cy="461665"/>
          </a:xfrm>
          <a:prstGeom prst="rect">
            <a:avLst/>
          </a:prstGeom>
          <a:noFill/>
        </p:spPr>
        <p:txBody>
          <a:bodyPr wrap="none" rtlCol="0">
            <a:spAutoFit/>
          </a:bodyPr>
          <a:lstStyle/>
          <a:p>
            <a:r>
              <a:rPr lang="en-US" altLang="zh-TW" sz="2400" dirty="0" smtClean="0">
                <a:solidFill>
                  <a:prstClr val="black"/>
                </a:solidFill>
              </a:rPr>
              <a:t>Method-</a:t>
            </a:r>
            <a:r>
              <a:rPr lang="zh-TW" altLang="en-US" sz="2400" dirty="0" smtClean="0">
                <a:solidFill>
                  <a:prstClr val="black"/>
                </a:solidFill>
              </a:rPr>
              <a:t>場景</a:t>
            </a:r>
            <a:endParaRPr lang="zh-TW" altLang="en-US" sz="2400" dirty="0">
              <a:solidFill>
                <a:prstClr val="black"/>
              </a:solidFill>
            </a:endParaRPr>
          </a:p>
        </p:txBody>
      </p:sp>
    </p:spTree>
    <p:extLst>
      <p:ext uri="{BB962C8B-B14F-4D97-AF65-F5344CB8AC3E}">
        <p14:creationId xmlns:p14="http://schemas.microsoft.com/office/powerpoint/2010/main" val="3583551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3109" y="898711"/>
            <a:ext cx="10269647" cy="5012719"/>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400" dirty="0"/>
              <a:t>受測者</a:t>
            </a:r>
            <a:r>
              <a:rPr lang="zh-TW" altLang="zh-TW" sz="2400" dirty="0" smtClean="0"/>
              <a:t>聽到</a:t>
            </a:r>
            <a:r>
              <a:rPr lang="zh-TW" altLang="zh-TW" sz="2400" dirty="0"/>
              <a:t>一串從</a:t>
            </a:r>
            <a:r>
              <a:rPr lang="en-US" altLang="zh-TW" sz="2400" dirty="0"/>
              <a:t>1</a:t>
            </a:r>
            <a:r>
              <a:rPr lang="zh-TW" altLang="zh-TW" sz="2400" dirty="0"/>
              <a:t>到</a:t>
            </a:r>
            <a:r>
              <a:rPr lang="en-US" altLang="zh-TW" sz="2400" dirty="0" smtClean="0"/>
              <a:t>9</a:t>
            </a:r>
            <a:r>
              <a:rPr lang="zh-TW" altLang="en-US" sz="2400" dirty="0" smtClean="0"/>
              <a:t>組成</a:t>
            </a:r>
            <a:r>
              <a:rPr lang="zh-TW" altLang="zh-TW" sz="2400" dirty="0" smtClean="0"/>
              <a:t>的字</a:t>
            </a:r>
            <a:r>
              <a:rPr lang="zh-TW" altLang="en-US" sz="2400" dirty="0" smtClean="0"/>
              <a:t>串</a:t>
            </a:r>
            <a:r>
              <a:rPr lang="zh-TW" altLang="zh-TW" sz="2400" dirty="0" smtClean="0"/>
              <a:t>，</a:t>
            </a:r>
            <a:r>
              <a:rPr lang="zh-TW" altLang="zh-TW" sz="2400" dirty="0"/>
              <a:t>其中每個數字之間的間隔為</a:t>
            </a:r>
            <a:r>
              <a:rPr lang="en-US" altLang="zh-TW" sz="2400" dirty="0"/>
              <a:t>1.8 s</a:t>
            </a:r>
            <a:r>
              <a:rPr lang="zh-TW" altLang="zh-TW" sz="2400" dirty="0" smtClean="0"/>
              <a:t>。</a:t>
            </a:r>
            <a:r>
              <a:rPr lang="zh-TW" altLang="en-US" sz="2400" dirty="0" smtClean="0"/>
              <a:t>受測者</a:t>
            </a:r>
            <a:r>
              <a:rPr lang="zh-TW" altLang="zh-TW" sz="2400" dirty="0" smtClean="0"/>
              <a:t>必須</a:t>
            </a:r>
            <a:r>
              <a:rPr lang="zh-TW" altLang="zh-TW" sz="2400" dirty="0"/>
              <a:t>口頭作出回應，</a:t>
            </a:r>
            <a:r>
              <a:rPr lang="zh-TW" altLang="zh-TW" sz="2400" dirty="0" smtClean="0"/>
              <a:t>將剛</a:t>
            </a:r>
            <a:r>
              <a:rPr lang="zh-TW" altLang="zh-TW" sz="2400" dirty="0"/>
              <a:t>聽到</a:t>
            </a:r>
            <a:r>
              <a:rPr lang="zh-TW" altLang="zh-TW" sz="2400" dirty="0" smtClean="0"/>
              <a:t>的</a:t>
            </a:r>
            <a:r>
              <a:rPr lang="zh-TW" altLang="en-US" sz="2400" dirty="0" smtClean="0"/>
              <a:t>數字</a:t>
            </a:r>
            <a:r>
              <a:rPr lang="zh-TW" altLang="zh-TW" sz="2400" dirty="0" smtClean="0"/>
              <a:t>加</a:t>
            </a:r>
            <a:r>
              <a:rPr lang="zh-TW" altLang="zh-TW" sz="2400" dirty="0"/>
              <a:t>到之前聽到</a:t>
            </a:r>
            <a:r>
              <a:rPr lang="zh-TW" altLang="zh-TW" sz="2400" dirty="0" smtClean="0"/>
              <a:t>的</a:t>
            </a:r>
            <a:r>
              <a:rPr lang="zh-TW" altLang="en-US" sz="2400" dirty="0" smtClean="0"/>
              <a:t>數字</a:t>
            </a:r>
            <a:r>
              <a:rPr lang="zh-TW" altLang="zh-TW" sz="2400" dirty="0" smtClean="0"/>
              <a:t>上。</a:t>
            </a:r>
            <a:endParaRPr lang="en-US" altLang="zh-TW" sz="2400" dirty="0" smtClean="0"/>
          </a:p>
          <a:p>
            <a:pPr marL="342900" indent="-342900">
              <a:lnSpc>
                <a:spcPct val="150000"/>
              </a:lnSpc>
              <a:buFont typeface="Arial" panose="020B0604020202020204" pitchFamily="34" charset="0"/>
              <a:buChar char="•"/>
            </a:pPr>
            <a:r>
              <a:rPr lang="zh-TW" altLang="zh-TW" sz="2400" dirty="0" smtClean="0"/>
              <a:t>例</a:t>
            </a:r>
            <a:r>
              <a:rPr lang="zh-TW" altLang="en-US" sz="2400" dirty="0" smtClean="0"/>
              <a:t>如</a:t>
            </a:r>
            <a:r>
              <a:rPr lang="zh-TW" altLang="zh-TW" sz="2400" dirty="0" smtClean="0"/>
              <a:t>，先</a:t>
            </a:r>
            <a:r>
              <a:rPr lang="zh-TW" altLang="zh-TW" sz="2400" dirty="0"/>
              <a:t>聽到數字</a:t>
            </a:r>
            <a:r>
              <a:rPr lang="en-US" altLang="zh-TW" sz="2400" dirty="0"/>
              <a:t>1</a:t>
            </a:r>
            <a:r>
              <a:rPr lang="zh-TW" altLang="zh-TW" sz="2400" dirty="0" smtClean="0"/>
              <a:t>，再</a:t>
            </a:r>
            <a:r>
              <a:rPr lang="zh-TW" altLang="zh-TW" sz="2400" dirty="0"/>
              <a:t>聽到數字</a:t>
            </a:r>
            <a:r>
              <a:rPr lang="en-US" altLang="zh-TW" sz="2400" dirty="0"/>
              <a:t>4</a:t>
            </a:r>
            <a:r>
              <a:rPr lang="zh-TW" altLang="zh-TW" sz="2400" dirty="0"/>
              <a:t>，</a:t>
            </a:r>
            <a:r>
              <a:rPr lang="zh-TW" altLang="zh-TW" sz="2400" dirty="0" smtClean="0"/>
              <a:t>則</a:t>
            </a:r>
            <a:r>
              <a:rPr lang="zh-TW" altLang="en-US" sz="2400" dirty="0" smtClean="0"/>
              <a:t>回答</a:t>
            </a:r>
            <a:r>
              <a:rPr lang="zh-TW" altLang="zh-TW" sz="2400" dirty="0" smtClean="0"/>
              <a:t>“</a:t>
            </a:r>
            <a:r>
              <a:rPr lang="en-US" altLang="zh-TW" sz="2400" dirty="0" smtClean="0"/>
              <a:t> </a:t>
            </a:r>
            <a:r>
              <a:rPr lang="en-US" altLang="zh-TW" sz="2400" dirty="0"/>
              <a:t>5”</a:t>
            </a:r>
            <a:r>
              <a:rPr lang="zh-TW" altLang="zh-TW" sz="2400" dirty="0"/>
              <a:t>（</a:t>
            </a:r>
            <a:r>
              <a:rPr lang="en-US" altLang="zh-TW" sz="2400" dirty="0"/>
              <a:t>1 + 4</a:t>
            </a:r>
            <a:r>
              <a:rPr lang="zh-TW" altLang="zh-TW" sz="2400" dirty="0"/>
              <a:t>），然後，</a:t>
            </a:r>
            <a:r>
              <a:rPr lang="zh-TW" altLang="zh-TW" sz="2400" dirty="0" smtClean="0"/>
              <a:t>如果下</a:t>
            </a:r>
            <a:r>
              <a:rPr lang="zh-TW" altLang="zh-TW" sz="2400" dirty="0"/>
              <a:t>一個數字是</a:t>
            </a:r>
            <a:r>
              <a:rPr lang="en-US" altLang="zh-TW" sz="2400" dirty="0"/>
              <a:t>3</a:t>
            </a:r>
            <a:r>
              <a:rPr lang="zh-TW" altLang="zh-TW" sz="2400" dirty="0"/>
              <a:t>，</a:t>
            </a:r>
            <a:r>
              <a:rPr lang="zh-TW" altLang="zh-TW" sz="2400" dirty="0" smtClean="0"/>
              <a:t>則必須</a:t>
            </a:r>
            <a:r>
              <a:rPr lang="zh-TW" altLang="zh-TW" sz="2400" dirty="0"/>
              <a:t>回答“</a:t>
            </a:r>
            <a:r>
              <a:rPr lang="en-US" altLang="zh-TW" sz="2400" dirty="0"/>
              <a:t> 7”</a:t>
            </a:r>
            <a:r>
              <a:rPr lang="zh-TW" altLang="zh-TW" sz="2400" dirty="0"/>
              <a:t>。</a:t>
            </a:r>
            <a:r>
              <a:rPr lang="en-US" altLang="zh-TW" sz="2400" dirty="0"/>
              <a:t> ”</a:t>
            </a:r>
            <a:r>
              <a:rPr lang="zh-TW" altLang="zh-TW" sz="2400" dirty="0"/>
              <a:t>（</a:t>
            </a:r>
            <a:r>
              <a:rPr lang="en-US" altLang="zh-TW" sz="2400" dirty="0"/>
              <a:t>4 + 3</a:t>
            </a:r>
            <a:r>
              <a:rPr lang="zh-TW" altLang="zh-TW" sz="2400" dirty="0"/>
              <a:t>），依此類推</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zh-TW" sz="2400" dirty="0" smtClean="0"/>
              <a:t>在</a:t>
            </a:r>
            <a:r>
              <a:rPr lang="en-US" altLang="zh-TW" sz="2400" dirty="0"/>
              <a:t>PASAT</a:t>
            </a:r>
            <a:r>
              <a:rPr lang="zh-TW" altLang="zh-TW" sz="2400" dirty="0"/>
              <a:t>練習期間未記錄任何數據，但要求參與者盡快進行口頭回答，並且正在評估其準確性</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en-US" sz="2400" dirty="0" smtClean="0"/>
              <a:t>正是實驗</a:t>
            </a:r>
            <a:r>
              <a:rPr lang="zh-TW" altLang="zh-TW" sz="2400" dirty="0" smtClean="0"/>
              <a:t>，</a:t>
            </a:r>
            <a:r>
              <a:rPr lang="zh-TW" altLang="zh-TW" sz="2400" dirty="0"/>
              <a:t>實驗者會記錄正確和不正確的答案</a:t>
            </a:r>
            <a:r>
              <a:rPr lang="zh-TW" altLang="zh-TW" sz="2400" dirty="0" smtClean="0"/>
              <a:t>，</a:t>
            </a:r>
            <a:r>
              <a:rPr lang="zh-TW" altLang="en-US" sz="2400" dirty="0" smtClean="0"/>
              <a:t>但無正確與否之反饋</a:t>
            </a:r>
            <a:r>
              <a:rPr lang="zh-TW" altLang="zh-TW" sz="2400" dirty="0" smtClean="0"/>
              <a:t>。</a:t>
            </a:r>
            <a:endParaRPr lang="en-US" altLang="zh-TW" sz="2400" dirty="0" smtClean="0"/>
          </a:p>
          <a:p>
            <a:pPr marL="342900" indent="-342900">
              <a:lnSpc>
                <a:spcPct val="150000"/>
              </a:lnSpc>
              <a:buFont typeface="Arial" panose="020B0604020202020204" pitchFamily="34" charset="0"/>
              <a:buChar char="•"/>
            </a:pPr>
            <a:r>
              <a:rPr lang="zh-TW" altLang="zh-TW" sz="2400" dirty="0" smtClean="0"/>
              <a:t>在</a:t>
            </a:r>
            <a:r>
              <a:rPr lang="zh-TW" altLang="zh-TW" sz="2400" dirty="0"/>
              <a:t>實驗期間，在駕駛過程中</a:t>
            </a:r>
            <a:r>
              <a:rPr lang="zh-TW" altLang="zh-TW" sz="2400" dirty="0" smtClean="0"/>
              <a:t>，</a:t>
            </a:r>
            <a:r>
              <a:rPr lang="zh-TW" altLang="en-US" sz="2400" dirty="0" smtClean="0"/>
              <a:t>受測者</a:t>
            </a:r>
            <a:r>
              <a:rPr lang="zh-TW" altLang="zh-TW" sz="2400" dirty="0" smtClean="0"/>
              <a:t>被</a:t>
            </a:r>
            <a:r>
              <a:rPr lang="zh-TW" altLang="zh-TW" sz="2400" dirty="0"/>
              <a:t>指示</a:t>
            </a:r>
            <a:r>
              <a:rPr lang="zh-TW" altLang="zh-TW" sz="2400" dirty="0" smtClean="0"/>
              <a:t>盡力</a:t>
            </a:r>
            <a:r>
              <a:rPr lang="zh-TW" altLang="zh-TW" sz="2400" dirty="0"/>
              <a:t>執行</a:t>
            </a:r>
            <a:r>
              <a:rPr lang="en-US" altLang="zh-TW" sz="2400" dirty="0"/>
              <a:t>PASAT</a:t>
            </a:r>
            <a:r>
              <a:rPr lang="zh-TW" altLang="zh-TW" sz="2400" dirty="0"/>
              <a:t>任務，同時仍保持對車輛和車輛速度的控制。</a:t>
            </a:r>
            <a:endParaRPr lang="zh-TW" altLang="en-US" sz="2400" dirty="0">
              <a:solidFill>
                <a:prstClr val="black"/>
              </a:solidFill>
            </a:endParaRPr>
          </a:p>
        </p:txBody>
      </p:sp>
      <p:sp>
        <p:nvSpPr>
          <p:cNvPr id="3" name="文字方塊 2"/>
          <p:cNvSpPr txBox="1"/>
          <p:nvPr/>
        </p:nvSpPr>
        <p:spPr>
          <a:xfrm>
            <a:off x="1176950" y="226337"/>
            <a:ext cx="2710101" cy="461665"/>
          </a:xfrm>
          <a:prstGeom prst="rect">
            <a:avLst/>
          </a:prstGeom>
          <a:noFill/>
        </p:spPr>
        <p:txBody>
          <a:bodyPr wrap="none" rtlCol="0">
            <a:spAutoFit/>
          </a:bodyPr>
          <a:lstStyle/>
          <a:p>
            <a:r>
              <a:rPr lang="en-US" altLang="zh-TW" sz="2400" dirty="0" smtClean="0">
                <a:solidFill>
                  <a:prstClr val="black"/>
                </a:solidFill>
              </a:rPr>
              <a:t>Method-</a:t>
            </a:r>
            <a:r>
              <a:rPr lang="en-US" altLang="zh-TW" sz="2400" dirty="0"/>
              <a:t>PASAT</a:t>
            </a:r>
            <a:r>
              <a:rPr lang="zh-TW" altLang="zh-TW" sz="2400" dirty="0" smtClean="0"/>
              <a:t>任務</a:t>
            </a:r>
            <a:endParaRPr lang="zh-TW" altLang="en-US" sz="2400" dirty="0">
              <a:solidFill>
                <a:prstClr val="black"/>
              </a:solidFill>
            </a:endParaRPr>
          </a:p>
        </p:txBody>
      </p:sp>
    </p:spTree>
    <p:extLst>
      <p:ext uri="{BB962C8B-B14F-4D97-AF65-F5344CB8AC3E}">
        <p14:creationId xmlns:p14="http://schemas.microsoft.com/office/powerpoint/2010/main" val="2390103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2743</Words>
  <Application>Microsoft Office PowerPoint</Application>
  <PresentationFormat>寬螢幕</PresentationFormat>
  <Paragraphs>141</Paragraphs>
  <Slides>34</Slides>
  <Notes>2</Notes>
  <HiddenSlides>0</HiddenSlides>
  <MMClips>0</MMClips>
  <ScaleCrop>false</ScaleCrop>
  <HeadingPairs>
    <vt:vector size="6" baseType="variant">
      <vt:variant>
        <vt:lpstr>使用字型</vt:lpstr>
      </vt:variant>
      <vt:variant>
        <vt:i4>11</vt:i4>
      </vt:variant>
      <vt:variant>
        <vt:lpstr>佈景主題</vt:lpstr>
      </vt:variant>
      <vt:variant>
        <vt:i4>3</vt:i4>
      </vt:variant>
      <vt:variant>
        <vt:lpstr>投影片標題</vt:lpstr>
      </vt:variant>
      <vt:variant>
        <vt:i4>34</vt:i4>
      </vt:variant>
    </vt:vector>
  </HeadingPairs>
  <TitlesOfParts>
    <vt:vector size="48" baseType="lpstr">
      <vt:lpstr>微軟正黑體</vt:lpstr>
      <vt:lpstr>新細明體</vt:lpstr>
      <vt:lpstr>標楷體</vt:lpstr>
      <vt:lpstr>Arial</vt:lpstr>
      <vt:lpstr>Calibri</vt:lpstr>
      <vt:lpstr>Calibri Light</vt:lpstr>
      <vt:lpstr>Gill Sans MT</vt:lpstr>
      <vt:lpstr>Impact</vt:lpstr>
      <vt:lpstr>Rockwell</vt:lpstr>
      <vt:lpstr>Times New Roman</vt:lpstr>
      <vt:lpstr>Wingdings</vt:lpstr>
      <vt:lpstr>Office 佈景主題</vt:lpstr>
      <vt:lpstr>回顧</vt:lpstr>
      <vt:lpstr>Badge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帳戶</dc:creator>
  <cp:lastModifiedBy>Microsoft 帳戶</cp:lastModifiedBy>
  <cp:revision>33</cp:revision>
  <dcterms:created xsi:type="dcterms:W3CDTF">2021-04-07T14:38:21Z</dcterms:created>
  <dcterms:modified xsi:type="dcterms:W3CDTF">2021-04-08T07:18:20Z</dcterms:modified>
</cp:coreProperties>
</file>